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  <p:sldMasterId id="2147483718" r:id="rId2"/>
    <p:sldMasterId id="2147483744" r:id="rId3"/>
    <p:sldMasterId id="2147483691" r:id="rId4"/>
  </p:sldMasterIdLst>
  <p:notesMasterIdLst>
    <p:notesMasterId r:id="rId32"/>
  </p:notesMasterIdLst>
  <p:handoutMasterIdLst>
    <p:handoutMasterId r:id="rId33"/>
  </p:handoutMasterIdLst>
  <p:sldIdLst>
    <p:sldId id="342" r:id="rId5"/>
    <p:sldId id="289" r:id="rId6"/>
    <p:sldId id="337" r:id="rId7"/>
    <p:sldId id="336" r:id="rId8"/>
    <p:sldId id="335" r:id="rId9"/>
    <p:sldId id="345" r:id="rId10"/>
    <p:sldId id="301" r:id="rId11"/>
    <p:sldId id="302" r:id="rId12"/>
    <p:sldId id="326" r:id="rId13"/>
    <p:sldId id="330" r:id="rId14"/>
    <p:sldId id="332" r:id="rId15"/>
    <p:sldId id="306" r:id="rId16"/>
    <p:sldId id="308" r:id="rId17"/>
    <p:sldId id="312" r:id="rId18"/>
    <p:sldId id="314" r:id="rId19"/>
    <p:sldId id="315" r:id="rId20"/>
    <p:sldId id="316" r:id="rId21"/>
    <p:sldId id="317" r:id="rId22"/>
    <p:sldId id="346" r:id="rId23"/>
    <p:sldId id="349" r:id="rId24"/>
    <p:sldId id="348" r:id="rId25"/>
    <p:sldId id="322" r:id="rId26"/>
    <p:sldId id="320" r:id="rId27"/>
    <p:sldId id="350" r:id="rId28"/>
    <p:sldId id="351" r:id="rId29"/>
    <p:sldId id="352" r:id="rId30"/>
    <p:sldId id="344" r:id="rId3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FF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4" autoAdjust="0"/>
    <p:restoredTop sz="93310" autoAdjust="0"/>
  </p:normalViewPr>
  <p:slideViewPr>
    <p:cSldViewPr snapToGrid="0" snapToObjects="1" showGuides="1">
      <p:cViewPr>
        <p:scale>
          <a:sx n="100" d="100"/>
          <a:sy n="100" d="100"/>
        </p:scale>
        <p:origin x="-1266" y="-120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-1392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09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on the crosses to open a new </a:t>
            </a:r>
            <a:r>
              <a:rPr lang="da-DK" dirty="0" err="1" smtClean="0"/>
              <a:t>window</a:t>
            </a:r>
            <a:r>
              <a:rPr lang="da-DK" dirty="0" smtClean="0"/>
              <a:t> with </a:t>
            </a:r>
            <a:r>
              <a:rPr lang="da-DK" dirty="0" err="1" smtClean="0"/>
              <a:t>details</a:t>
            </a:r>
            <a:r>
              <a:rPr lang="da-DK" dirty="0" smtClean="0"/>
              <a:t> of harmonisation for a </a:t>
            </a:r>
            <a:r>
              <a:rPr lang="da-DK" dirty="0" err="1" smtClean="0"/>
              <a:t>particular</a:t>
            </a:r>
            <a:r>
              <a:rPr lang="da-DK" dirty="0" smtClean="0"/>
              <a:t> </a:t>
            </a:r>
            <a:r>
              <a:rPr lang="da-DK" dirty="0" err="1" smtClean="0"/>
              <a:t>cohort</a:t>
            </a:r>
            <a:r>
              <a:rPr lang="da-DK" dirty="0" smtClean="0"/>
              <a:t> – it </a:t>
            </a:r>
            <a:r>
              <a:rPr lang="da-DK" dirty="0" err="1" smtClean="0"/>
              <a:t>should</a:t>
            </a:r>
            <a:r>
              <a:rPr lang="da-DK" dirty="0" smtClean="0"/>
              <a:t> </a:t>
            </a:r>
            <a:r>
              <a:rPr lang="da-DK" dirty="0" err="1" smtClean="0"/>
              <a:t>keep</a:t>
            </a:r>
            <a:r>
              <a:rPr lang="da-DK" dirty="0" smtClean="0"/>
              <a:t> </a:t>
            </a:r>
            <a:r>
              <a:rPr lang="da-DK" dirty="0" err="1" smtClean="0"/>
              <a:t>staying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</a:t>
            </a:r>
            <a:r>
              <a:rPr lang="da-DK" dirty="0" err="1" smtClean="0"/>
              <a:t>after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remove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mouse</a:t>
            </a:r>
            <a:r>
              <a:rPr lang="da-DK" baseline="0" dirty="0" smtClean="0"/>
              <a:t> form the </a:t>
            </a:r>
            <a:r>
              <a:rPr lang="da-DK" baseline="0" dirty="0" err="1" smtClean="0"/>
              <a:t>cross</a:t>
            </a:r>
            <a:r>
              <a:rPr lang="da-DK" baseline="0" dirty="0" smtClean="0"/>
              <a:t>. So it is </a:t>
            </a:r>
            <a:r>
              <a:rPr lang="da-DK" baseline="0" dirty="0" err="1" smtClean="0"/>
              <a:t>also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possible</a:t>
            </a:r>
            <a:r>
              <a:rPr lang="da-DK" baseline="0" dirty="0" smtClean="0"/>
              <a:t> to have to </a:t>
            </a:r>
            <a:r>
              <a:rPr lang="da-DK" baseline="0" dirty="0" err="1" smtClean="0"/>
              <a:t>windows</a:t>
            </a:r>
            <a:r>
              <a:rPr lang="da-DK" baseline="0" dirty="0" smtClean="0"/>
              <a:t> open. 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Dependency</a:t>
            </a:r>
            <a:r>
              <a:rPr lang="da-DK" baseline="0" dirty="0" smtClean="0"/>
              <a:t>: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detailing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restrictions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or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dependency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variable on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variables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on the crosses to open a new </a:t>
            </a:r>
            <a:r>
              <a:rPr lang="da-DK" dirty="0" err="1" smtClean="0"/>
              <a:t>window</a:t>
            </a:r>
            <a:r>
              <a:rPr lang="da-DK" dirty="0" smtClean="0"/>
              <a:t> with </a:t>
            </a:r>
            <a:r>
              <a:rPr lang="da-DK" dirty="0" err="1" smtClean="0"/>
              <a:t>details</a:t>
            </a:r>
            <a:r>
              <a:rPr lang="da-DK" dirty="0" smtClean="0"/>
              <a:t> of harmonisation for a </a:t>
            </a:r>
            <a:r>
              <a:rPr lang="da-DK" dirty="0" err="1" smtClean="0"/>
              <a:t>particular</a:t>
            </a:r>
            <a:r>
              <a:rPr lang="da-DK" dirty="0" smtClean="0"/>
              <a:t> </a:t>
            </a:r>
            <a:r>
              <a:rPr lang="da-DK" dirty="0" err="1" smtClean="0"/>
              <a:t>cohort</a:t>
            </a:r>
            <a:r>
              <a:rPr lang="da-DK" dirty="0" smtClean="0"/>
              <a:t> – it </a:t>
            </a:r>
            <a:r>
              <a:rPr lang="da-DK" dirty="0" err="1" smtClean="0"/>
              <a:t>should</a:t>
            </a:r>
            <a:r>
              <a:rPr lang="da-DK" dirty="0" smtClean="0"/>
              <a:t> </a:t>
            </a:r>
            <a:r>
              <a:rPr lang="da-DK" dirty="0" err="1" smtClean="0"/>
              <a:t>keep</a:t>
            </a:r>
            <a:r>
              <a:rPr lang="da-DK" dirty="0" smtClean="0"/>
              <a:t> </a:t>
            </a:r>
            <a:r>
              <a:rPr lang="da-DK" dirty="0" err="1" smtClean="0"/>
              <a:t>staying</a:t>
            </a:r>
            <a:r>
              <a:rPr lang="da-DK" dirty="0" smtClean="0"/>
              <a:t> </a:t>
            </a:r>
            <a:r>
              <a:rPr lang="da-DK" dirty="0" err="1" smtClean="0"/>
              <a:t>even</a:t>
            </a:r>
            <a:r>
              <a:rPr lang="da-DK" dirty="0" smtClean="0"/>
              <a:t> </a:t>
            </a:r>
            <a:r>
              <a:rPr lang="da-DK" dirty="0" err="1" smtClean="0"/>
              <a:t>after</a:t>
            </a:r>
            <a:r>
              <a:rPr lang="da-DK" dirty="0" smtClean="0"/>
              <a:t> </a:t>
            </a:r>
            <a:r>
              <a:rPr lang="da-DK" dirty="0" err="1" smtClean="0"/>
              <a:t>you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remove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mouse</a:t>
            </a:r>
            <a:r>
              <a:rPr lang="da-DK" baseline="0" dirty="0" smtClean="0"/>
              <a:t> form the </a:t>
            </a:r>
            <a:r>
              <a:rPr lang="da-DK" baseline="0" dirty="0" err="1" smtClean="0"/>
              <a:t>cross</a:t>
            </a:r>
            <a:r>
              <a:rPr lang="da-DK" baseline="0" dirty="0" smtClean="0"/>
              <a:t>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M = </a:t>
            </a:r>
            <a:r>
              <a:rPr lang="da-DK" dirty="0" err="1" smtClean="0"/>
              <a:t>measured</a:t>
            </a:r>
            <a:r>
              <a:rPr lang="da-DK" dirty="0" smtClean="0"/>
              <a:t> </a:t>
            </a:r>
          </a:p>
          <a:p>
            <a:r>
              <a:rPr lang="da-DK" dirty="0" smtClean="0"/>
              <a:t>S = </a:t>
            </a:r>
            <a:r>
              <a:rPr lang="da-DK" dirty="0" err="1" smtClean="0"/>
              <a:t>Self-reported</a:t>
            </a:r>
            <a:r>
              <a:rPr lang="da-DK" dirty="0" smtClean="0"/>
              <a:t> </a:t>
            </a:r>
          </a:p>
          <a:p>
            <a:endParaRPr lang="da-DK" dirty="0" smtClean="0"/>
          </a:p>
          <a:p>
            <a:r>
              <a:rPr lang="da-DK" dirty="0" err="1" smtClean="0"/>
              <a:t>Indicated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whether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weight</a:t>
            </a:r>
            <a:r>
              <a:rPr lang="da-DK" baseline="0" dirty="0" smtClean="0"/>
              <a:t> measure is </a:t>
            </a:r>
            <a:r>
              <a:rPr lang="da-DK" baseline="0" dirty="0" err="1" smtClean="0"/>
              <a:t>measured</a:t>
            </a:r>
            <a:r>
              <a:rPr lang="da-DK" baseline="0" dirty="0" smtClean="0"/>
              <a:t> or </a:t>
            </a:r>
            <a:r>
              <a:rPr lang="da-DK" baseline="0" dirty="0" err="1" smtClean="0"/>
              <a:t>self_reported</a:t>
            </a:r>
            <a:r>
              <a:rPr lang="da-DK" baseline="0" dirty="0" smtClean="0"/>
              <a:t>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M-Aline: For</a:t>
            </a:r>
            <a:r>
              <a:rPr lang="en-GB" baseline="0" dirty="0" smtClean="0"/>
              <a:t> the last question, we will have many different ‘</a:t>
            </a:r>
            <a:r>
              <a:rPr lang="en-GB" baseline="0" dirty="0" err="1" smtClean="0"/>
              <a:t>uncompleteness</a:t>
            </a:r>
            <a:r>
              <a:rPr lang="en-GB" baseline="0" dirty="0" smtClean="0"/>
              <a:t>’ situations</a:t>
            </a:r>
          </a:p>
          <a:p>
            <a:r>
              <a:rPr lang="en-GB" baseline="0" dirty="0" smtClean="0"/>
              <a:t>At the cohort level, my suggestion would be to use complete only if a cohort can exactly reproduce the harmonised variable categorisation with its original variable and </a:t>
            </a:r>
            <a:r>
              <a:rPr lang="en-GB" baseline="0" dirty="0" err="1" smtClean="0"/>
              <a:t>uncomplete</a:t>
            </a:r>
            <a:r>
              <a:rPr lang="en-GB" baseline="0" dirty="0" smtClean="0"/>
              <a:t> in any other situation</a:t>
            </a:r>
          </a:p>
          <a:p>
            <a:r>
              <a:rPr lang="en-GB" baseline="0" dirty="0" smtClean="0"/>
              <a:t>At the final level, maybe indicate the number of cohort with complete </a:t>
            </a:r>
            <a:r>
              <a:rPr lang="en-GB" baseline="0" dirty="0" err="1" smtClean="0"/>
              <a:t>harminisation</a:t>
            </a:r>
            <a:r>
              <a:rPr lang="en-GB" baseline="0" dirty="0" smtClean="0"/>
              <a:t> and the number of cohort with any level of harmonisation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50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 smtClean="0"/>
              <a:t>Household</a:t>
            </a:r>
            <a:r>
              <a:rPr lang="da-DK" dirty="0" smtClean="0"/>
              <a:t> </a:t>
            </a:r>
            <a:r>
              <a:rPr lang="da-DK" dirty="0" err="1" smtClean="0"/>
              <a:t>income</a:t>
            </a:r>
            <a:r>
              <a:rPr lang="da-DK" dirty="0" smtClean="0"/>
              <a:t> </a:t>
            </a:r>
            <a:r>
              <a:rPr lang="da-DK" dirty="0" err="1" smtClean="0"/>
              <a:t>could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moved</a:t>
            </a:r>
            <a:r>
              <a:rPr lang="da-DK" baseline="0" dirty="0" smtClean="0"/>
              <a:t> to a </a:t>
            </a:r>
            <a:r>
              <a:rPr lang="da-DK" baseline="0" dirty="0" err="1" smtClean="0"/>
              <a:t>Household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characteristics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chapter</a:t>
            </a:r>
            <a:r>
              <a:rPr lang="da-DK" baseline="0" dirty="0" smtClean="0"/>
              <a:t>???  + Family </a:t>
            </a:r>
            <a:r>
              <a:rPr lang="da-DK" baseline="0" dirty="0" err="1" smtClean="0"/>
              <a:t>size</a:t>
            </a:r>
            <a:r>
              <a:rPr lang="da-DK" baseline="0" dirty="0" smtClean="0"/>
              <a:t> + </a:t>
            </a:r>
            <a:r>
              <a:rPr lang="da-DK" baseline="0" dirty="0" err="1" smtClean="0"/>
              <a:t>Pets</a:t>
            </a:r>
            <a:r>
              <a:rPr lang="da-DK" baseline="0" dirty="0" smtClean="0"/>
              <a:t>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aseline="0" dirty="0" smtClean="0"/>
              <a:t>May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changes</a:t>
            </a:r>
            <a:r>
              <a:rPr lang="da-DK" baseline="0" dirty="0" smtClean="0"/>
              <a:t> a </a:t>
            </a:r>
            <a:r>
              <a:rPr lang="da-DK" baseline="0" dirty="0" err="1" smtClean="0"/>
              <a:t>little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if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decide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document</a:t>
            </a:r>
            <a:r>
              <a:rPr lang="da-DK" baseline="0" dirty="0" smtClean="0"/>
              <a:t>/</a:t>
            </a:r>
            <a:r>
              <a:rPr lang="da-DK" baseline="0" dirty="0" err="1" smtClean="0"/>
              <a:t>define</a:t>
            </a:r>
            <a:r>
              <a:rPr lang="da-DK" baseline="0" dirty="0" smtClean="0"/>
              <a:t> the variables in long format with a date-</a:t>
            </a:r>
            <a:r>
              <a:rPr lang="da-DK" baseline="0" dirty="0" err="1" smtClean="0"/>
              <a:t>indicator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attached</a:t>
            </a:r>
            <a:r>
              <a:rPr lang="da-DK" baseline="0" dirty="0" smtClean="0"/>
              <a:t>. </a:t>
            </a:r>
          </a:p>
          <a:p>
            <a:r>
              <a:rPr lang="da-DK" baseline="0" dirty="0" smtClean="0"/>
              <a:t>Blue </a:t>
            </a:r>
            <a:r>
              <a:rPr lang="da-DK" baseline="0" dirty="0" err="1" smtClean="0"/>
              <a:t>cross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represents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complete</a:t>
            </a:r>
            <a:r>
              <a:rPr lang="da-DK" baseline="0" dirty="0" smtClean="0"/>
              <a:t> harmonisation; red </a:t>
            </a:r>
            <a:r>
              <a:rPr lang="da-DK" baseline="0" dirty="0" err="1" smtClean="0"/>
              <a:t>cross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represents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partial</a:t>
            </a:r>
            <a:r>
              <a:rPr lang="da-DK" baseline="0" dirty="0" smtClean="0"/>
              <a:t> harmonisation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 smtClean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 smtClean="0"/>
              <a:t>Edit Master </a:t>
            </a:r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" y="346437"/>
            <a:ext cx="1320635" cy="35987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702964" y="429311"/>
            <a:ext cx="69370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 smtClean="0">
                <a:solidFill>
                  <a:srgbClr val="0070C0"/>
                </a:solidFill>
              </a:rPr>
              <a:t>About	 </a:t>
            </a:r>
            <a:r>
              <a:rPr lang="en-GB" sz="1200" baseline="0" dirty="0" smtClean="0">
                <a:solidFill>
                  <a:srgbClr val="0070C0"/>
                </a:solidFill>
              </a:rPr>
              <a:t> User guide              Cohort descriptions               DataSHIELD</a:t>
            </a:r>
            <a:r>
              <a:rPr lang="en-GB" sz="1200" dirty="0" smtClean="0">
                <a:solidFill>
                  <a:srgbClr val="0070C0"/>
                </a:solidFill>
              </a:rPr>
              <a:t>             Contacts  </a:t>
            </a:r>
            <a:endParaRPr lang="en-GB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B939E7-E8BE-4EDC-A4C7-4CF4D90B066E}" type="datetime1">
              <a:rPr lang="en-GB" smtClean="0"/>
              <a:t>27/11/2017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621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8112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6766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6278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0377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prstClr val="white"/>
              </a:solidFill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431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prstClr val="white"/>
              </a:solidFill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>
                <a:solidFill>
                  <a:prstClr val="white"/>
                </a:solidFill>
              </a:rPr>
              <a:pPr/>
              <a:t>27/11/2017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687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75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1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10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825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3020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154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25618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42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11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prstClr val="white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062299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2530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6234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881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pPr/>
              <a:t>27/11/2017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504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6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prstClr val="black"/>
                </a:solidFill>
              </a:rPr>
              <a:t>User guide </a:t>
            </a:r>
            <a:r>
              <a:rPr lang="en-GB" sz="1800" dirty="0">
                <a:solidFill>
                  <a:prstClr val="black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rgbClr val="42759B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rgbClr val="42759B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solidFill>
                <a:prstClr val="black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solidFill>
                <a:prstClr val="black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Layout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see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View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CTRL key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Press Alt + F9 for a rapid display of gridlines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</a:t>
            </a: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4"/>
              </a:rPr>
              <a:t>http://image.ku.dk/lightbox/211/13407586855728741badb20/ </a:t>
            </a:r>
            <a:endParaRPr lang="en-GB" sz="800" noProof="1" smtClean="0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slide show-view to activate the link.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Save the images in 72 dpi and in "jpg medium quality"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Crop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SHIFT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3.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See </a:t>
            </a:r>
            <a:br>
              <a:rPr lang="en-GB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 smtClean="0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noProof="1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Under the </a:t>
            </a:r>
            <a:r>
              <a:rPr lang="en-GB" altLang="da-DK" sz="800" b="1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New slide </a:t>
            </a:r>
            <a:r>
              <a:rPr lang="en-GB" altLang="da-DK" sz="800" noProof="1" smtClean="0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prstClr val="black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227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prstClr val="black"/>
              </a:solidFill>
            </a:endParaRPr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13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rgbClr val="E7E6E6"/>
                  </a:solidFill>
                </a:rPr>
                <a:t>UNIVERSITY</a:t>
              </a:r>
              <a:r>
                <a:rPr lang="nb-NO" sz="1640" spc="1190" dirty="0">
                  <a:solidFill>
                    <a:srgbClr val="E7E6E6"/>
                  </a:solidFill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 smtClean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 smtClean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Department of Global Public Health and Primary Care</a:t>
            </a:r>
            <a:endParaRPr lang="nb-NO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9922-5DB4-42EE-A0BA-24AEDD79485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9810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8F0D-3F8E-4517-B671-F5F79DBFB0F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090980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 smtClean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 smtClean="0"/>
              <a:t>Edit Master </a:t>
            </a:r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77" y="329850"/>
            <a:ext cx="2639323" cy="7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4708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1784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333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3795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2192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11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2141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293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7799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01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27/11/2017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025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81124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67660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62789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0377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4312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6870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75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19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1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8256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302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1544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256180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423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1176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062299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2530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62348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88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5046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60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227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13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chemeClr val="bg2"/>
                  </a:solidFill>
                  <a:latin typeface="+mj-lt"/>
                </a:rPr>
                <a:t>UNIVERSITY</a:t>
              </a:r>
              <a:r>
                <a:rPr lang="nb-NO" sz="1640" spc="1190" dirty="0">
                  <a:solidFill>
                    <a:schemeClr val="bg2"/>
                  </a:solidFill>
                  <a:latin typeface="+mj-lt"/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 smtClean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 smtClean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9922-5DB4-42EE-A0BA-24AEDD79485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981076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8F0D-3F8E-4517-B671-F5F79DBFB0F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090980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 smtClean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 smtClean="0"/>
              <a:t>Edit Master </a:t>
            </a:r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77" y="329850"/>
            <a:ext cx="2639323" cy="7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27/11/2017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27/11/2017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  <p:sldLayoutId id="2147483717" r:id="rId24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pPr/>
              <a:t>27-11-2017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7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41B3-996A-4A54-B7B0-D9D85AE1740B}" type="datetimeFigureOut">
              <a:rPr lang="en-GB" smtClean="0"/>
              <a:t>27/11/2017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F9EA1-06E0-468A-89B7-C5D09AE74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1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27-11-2017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7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rthcohorts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/>
            </a:r>
            <a:br>
              <a:rPr lang="de-DE" b="0" dirty="0">
                <a:latin typeface="+mn-lt"/>
              </a:rPr>
            </a:br>
            <a:r>
              <a:rPr lang="de-DE" b="0" dirty="0" smtClean="0">
                <a:latin typeface="+mn-lt"/>
              </a:rPr>
              <a:t/>
            </a:r>
            <a:br>
              <a:rPr lang="de-DE" b="0" dirty="0" smtClean="0">
                <a:latin typeface="+mn-lt"/>
              </a:rPr>
            </a:br>
            <a:r>
              <a:rPr lang="de-DE" b="0" dirty="0" smtClean="0">
                <a:latin typeface="+mn-lt"/>
              </a:rPr>
              <a:t>Welcome</a:t>
            </a:r>
            <a:endParaRPr lang="de-DE" dirty="0">
              <a:latin typeface="+mn-lt"/>
            </a:endParaRPr>
          </a:p>
        </p:txBody>
      </p:sp>
      <p:sp>
        <p:nvSpPr>
          <p:cNvPr id="4" name="Textfeld 11"/>
          <p:cNvSpPr txBox="1"/>
          <p:nvPr/>
        </p:nvSpPr>
        <p:spPr>
          <a:xfrm>
            <a:off x="1666430" y="6288382"/>
            <a:ext cx="5828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This project received funding from the European Union’s Horizon 2020 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rgbClr val="FFFFFF"/>
                </a:solidFill>
              </a:rPr>
              <a:t>Research and Innovation Programme under grant agreement No 733206</a:t>
            </a:r>
            <a:endParaRPr lang="en-US" sz="1000" b="1" dirty="0">
              <a:solidFill>
                <a:srgbClr val="FFFFFF"/>
              </a:solidFill>
            </a:endParaRPr>
          </a:p>
        </p:txBody>
      </p:sp>
      <p:pic>
        <p:nvPicPr>
          <p:cNvPr id="1027" name="Picture 3" descr="O:\EU-LifeCycle\5. Beeldmateriaal\FIGUREN\life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" y="1071304"/>
            <a:ext cx="8424673" cy="231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 txBox="1">
            <a:spLocks/>
          </p:cNvSpPr>
          <p:nvPr/>
        </p:nvSpPr>
        <p:spPr bwMode="auto">
          <a:xfrm>
            <a:off x="1211797" y="3931384"/>
            <a:ext cx="6737497" cy="19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3600" b="1" kern="1200" cap="none" baseline="0">
                <a:ln>
                  <a:noFill/>
                </a:ln>
                <a:solidFill>
                  <a:srgbClr val="D31313"/>
                </a:solidFill>
                <a:latin typeface="+mn-lt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/>
            <a:r>
              <a:rPr lang="nl-NL" dirty="0" smtClean="0"/>
              <a:t>ONLINE CATALOGUE </a:t>
            </a:r>
          </a:p>
          <a:p>
            <a:pPr algn="ctr" defTabSz="914400"/>
            <a:r>
              <a:rPr lang="nl-NL" dirty="0" smtClean="0"/>
              <a:t>Rotterdam, October 19-20 2017</a:t>
            </a:r>
          </a:p>
          <a:p>
            <a:pPr algn="ctr" defTabSz="914400"/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0142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618530"/>
            <a:chOff x="398352" y="2080747"/>
            <a:chExt cx="2851842" cy="4618530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274786"/>
              <a:chOff x="414957" y="2080747"/>
              <a:chExt cx="2851842" cy="48411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5641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Cohabitation status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occupation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employment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education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Country </a:t>
              </a:r>
              <a:r>
                <a:rPr lang="en-GB" sz="1100" dirty="0">
                  <a:solidFill>
                    <a:srgbClr val="0070C0"/>
                  </a:solidFill>
                </a:rPr>
                <a:t>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Ethnicity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age at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death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spcAft>
                  <a:spcPts val="600"/>
                </a:spcAft>
                <a:buClr>
                  <a:srgbClr val="FFCD2F"/>
                </a:buClr>
                <a:buSzPct val="125000"/>
              </a:pPr>
              <a:endParaRPr lang="en-GB" sz="11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2" name="Up Arrow 1"/>
          <p:cNvSpPr/>
          <p:nvPr/>
        </p:nvSpPr>
        <p:spPr>
          <a:xfrm rot="18720000">
            <a:off x="5914696" y="4844446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195876" y="1039350"/>
            <a:ext cx="23775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Maternal cohabitations status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28442"/>
              </p:ext>
            </p:extLst>
          </p:nvPr>
        </p:nvGraphicFramePr>
        <p:xfrm>
          <a:off x="3237244" y="1404653"/>
          <a:ext cx="5620476" cy="2479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114"/>
                <a:gridCol w="1761288"/>
                <a:gridCol w="533400"/>
                <a:gridCol w="714375"/>
                <a:gridCol w="895350"/>
                <a:gridCol w="742949"/>
              </a:tblGrid>
              <a:tr h="248668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VARIABLE(S)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cohab_birth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at</a:t>
                      </a:r>
                      <a:r>
                        <a:rPr lang="en-US" sz="700" b="1" baseline="0" dirty="0" smtClean="0">
                          <a:solidFill>
                            <a:srgbClr val="0070C0"/>
                          </a:solidFill>
                        </a:rPr>
                        <a:t> birth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 year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Complete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2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18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Not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harmonised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51499"/>
              </p:ext>
            </p:extLst>
          </p:nvPr>
        </p:nvGraphicFramePr>
        <p:xfrm>
          <a:off x="104775" y="875666"/>
          <a:ext cx="8953500" cy="255333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75321"/>
                <a:gridCol w="828462"/>
                <a:gridCol w="892753"/>
                <a:gridCol w="667593"/>
                <a:gridCol w="731392"/>
                <a:gridCol w="1052704"/>
                <a:gridCol w="1384300"/>
                <a:gridCol w="1219200"/>
                <a:gridCol w="952562"/>
                <a:gridCol w="549213"/>
              </a:tblGrid>
              <a:tr h="24857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da-DK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Harmonisation</a:t>
                      </a:r>
                      <a:r>
                        <a:rPr lang="da-DK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da-DK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cohab_b</a:t>
                      </a:r>
                      <a:r>
                        <a:rPr lang="da-DK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 DNBC </a:t>
                      </a:r>
                      <a:endParaRPr lang="da-DK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da-DK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</a:tr>
              <a:tr h="2605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Variable used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Label/Description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Data type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Collection type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Dependency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Description of </a:t>
                      </a:r>
                      <a:r>
                        <a:rPr lang="en-US" sz="800" b="1" u="none" strike="noStrike" noProof="0" dirty="0" err="1" smtClean="0">
                          <a:effectLst/>
                        </a:rPr>
                        <a:t>harmonisation</a:t>
                      </a:r>
                      <a:r>
                        <a:rPr lang="en-US" sz="800" b="1" u="none" strike="noStrike" noProof="0" dirty="0" smtClean="0">
                          <a:effectLst/>
                        </a:rPr>
                        <a:t>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  <a:r>
                        <a:rPr lang="en-US" sz="800" b="1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update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Match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noProof="0" dirty="0" smtClean="0">
                          <a:effectLst/>
                        </a:rPr>
                        <a:t>Link to Syntax </a:t>
                      </a:r>
                      <a:endParaRPr lang="en-US" sz="8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709229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dirty="0" smtClean="0">
                          <a:effectLst/>
                        </a:rPr>
                        <a:t>  var1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dirty="0" smtClean="0">
                          <a:effectLst/>
                        </a:rPr>
                        <a:t>Partner status of mother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:</a:t>
                      </a:r>
                      <a:r>
                        <a:rPr lang="en-US" sz="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Biological father</a:t>
                      </a:r>
                    </a:p>
                    <a:p>
                      <a:pPr marL="72000" algn="l" fontAlgn="ctr"/>
                      <a:r>
                        <a:rPr lang="en-US" sz="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2: Other partner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dirty="0" smtClean="0">
                          <a:effectLst/>
                        </a:rPr>
                        <a:t>  Categorical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Baseline questionnaire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dirty="0" err="1" smtClean="0">
                          <a:effectLst/>
                        </a:rPr>
                        <a:t>cohab_b</a:t>
                      </a:r>
                      <a:r>
                        <a:rPr lang="en-US" sz="800" u="none" strike="noStrike" noProof="0" dirty="0" smtClean="0">
                          <a:effectLst/>
                        </a:rPr>
                        <a:t> = 1 if: var1 =</a:t>
                      </a:r>
                      <a:r>
                        <a:rPr lang="en-US" sz="800" u="none" strike="noStrike" baseline="0" noProof="0" dirty="0" smtClean="0">
                          <a:effectLst/>
                        </a:rPr>
                        <a:t> 1 </a:t>
                      </a:r>
                    </a:p>
                    <a:p>
                      <a:pPr marL="72000" algn="l" fontAlgn="ctr"/>
                      <a:r>
                        <a:rPr lang="en-US" sz="800" u="none" strike="noStrike" baseline="0" noProof="0" dirty="0" smtClean="0">
                          <a:effectLst/>
                        </a:rPr>
                        <a:t>AND var2=1</a:t>
                      </a:r>
                    </a:p>
                    <a:p>
                      <a:pPr marL="72000" algn="l" fontAlgn="ctr"/>
                      <a:r>
                        <a:rPr lang="en-US" sz="800" b="0" i="0" u="none" strike="noStrike" baseline="0" noProof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cohab_b</a:t>
                      </a:r>
                      <a:r>
                        <a:rPr lang="en-US" sz="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= 0 if (var1~=1 OR missing) AND (</a:t>
                      </a:r>
                      <a:r>
                        <a:rPr lang="en-US" sz="800" u="none" strike="noStrike" baseline="0" noProof="0" dirty="0" smtClean="0">
                          <a:effectLst/>
                        </a:rPr>
                        <a:t>var2</a:t>
                      </a:r>
                      <a:r>
                        <a:rPr lang="en-US" sz="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~=</a:t>
                      </a:r>
                      <a:r>
                        <a:rPr lang="en-US" sz="800" u="none" strike="noStrike" baseline="0" noProof="0" dirty="0" smtClean="0">
                          <a:effectLst/>
                        </a:rPr>
                        <a:t>1 OR missing)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2000" algn="l" fontAlgn="ctr"/>
                      <a:r>
                        <a:rPr lang="en-US" sz="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14/11-17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2000" algn="l" fontAlgn="ctr"/>
                      <a:r>
                        <a:rPr lang="en-US" sz="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</a:t>
                      </a:r>
                      <a:r>
                        <a:rPr lang="en-US" sz="800" b="0" i="0" u="none" strike="noStrike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match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 </a:t>
                      </a:r>
                      <a:endParaRPr lang="en-US" sz="800" b="0" i="0" u="none" strike="noStrike" noProof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 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35017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  var2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Cohabitation</a:t>
                      </a:r>
                      <a:r>
                        <a:rPr lang="en-US" sz="800" u="none" strike="noStrike" baseline="0" noProof="0" smtClean="0">
                          <a:effectLst/>
                        </a:rPr>
                        <a:t> </a:t>
                      </a:r>
                      <a:r>
                        <a:rPr lang="en-US" sz="800" u="none" strike="noStrike" noProof="0" smtClean="0">
                          <a:effectLst/>
                        </a:rPr>
                        <a:t>status</a:t>
                      </a:r>
                      <a:r>
                        <a:rPr lang="en-US" sz="800" u="none" strike="noStrike" baseline="0" noProof="0" smtClean="0">
                          <a:effectLst/>
                        </a:rPr>
                        <a:t> of mother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 Living with partner</a:t>
                      </a:r>
                    </a:p>
                    <a:p>
                      <a:pPr marL="72000" algn="l" fontAlgn="ctr"/>
                      <a:r>
                        <a:rPr lang="en-US" sz="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2: Living with other adults</a:t>
                      </a:r>
                    </a:p>
                    <a:p>
                      <a:pPr marL="72000" algn="l" fontAlgn="ctr"/>
                      <a:r>
                        <a:rPr lang="en-US" sz="800" b="0" i="0" u="none" strike="noStrike" noProof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3: Living alone..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smtClean="0">
                          <a:effectLst/>
                        </a:rPr>
                        <a:t> Categorical</a:t>
                      </a:r>
                      <a:endParaRPr lang="en-US" sz="8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r>
                        <a:rPr lang="en-US" sz="800" u="none" strike="noStrike" noProof="0" dirty="0" smtClean="0">
                          <a:effectLst/>
                        </a:rPr>
                        <a:t>Baseline questionnaire</a:t>
                      </a:r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algn="l" fontAlgn="ctr"/>
                      <a:endParaRPr lang="en-US" sz="8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da-DK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v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853" marR="5853" marT="5853" marB="0" anchor="ctr"/>
                </a:tc>
              </a:tr>
            </a:tbl>
          </a:graphicData>
        </a:graphic>
      </p:graphicFrame>
      <p:graphicFrame>
        <p:nvGraphicFramePr>
          <p:cNvPr id="20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8722"/>
              </p:ext>
            </p:extLst>
          </p:nvPr>
        </p:nvGraphicFramePr>
        <p:xfrm>
          <a:off x="3207320" y="4142639"/>
          <a:ext cx="5058502" cy="1740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452"/>
                <a:gridCol w="533400"/>
                <a:gridCol w="456672"/>
                <a:gridCol w="536663"/>
                <a:gridCol w="536663"/>
                <a:gridCol w="536663"/>
                <a:gridCol w="536663"/>
                <a:gridCol w="536663"/>
                <a:gridCol w="536663"/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endParaRPr lang="en-GB" sz="7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HARMONISATION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1976">
                <a:tc>
                  <a:txBody>
                    <a:bodyPr/>
                    <a:lstStyle/>
                    <a:p>
                      <a:pPr algn="l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GECKO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……..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7708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658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900" dirty="0" smtClean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8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41585"/>
            <a:chOff x="398352" y="2080747"/>
            <a:chExt cx="2851842" cy="4541585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274786"/>
              <a:chOff x="414957" y="2080747"/>
              <a:chExt cx="2851842" cy="48411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56418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170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>
                  <a:solidFill>
                    <a:srgbClr val="0070C0"/>
                  </a:solidFill>
                </a:rPr>
                <a:t>Cohabitation status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occupation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employment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education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Household income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Country 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Ethnicity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age at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death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2" name="Up Arrow 1"/>
          <p:cNvSpPr/>
          <p:nvPr/>
        </p:nvSpPr>
        <p:spPr>
          <a:xfrm rot="18720000">
            <a:off x="3738627" y="2008319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195876" y="1039350"/>
            <a:ext cx="23775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Maternal cohabitations status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96783"/>
              </p:ext>
            </p:extLst>
          </p:nvPr>
        </p:nvGraphicFramePr>
        <p:xfrm>
          <a:off x="3171098" y="1408682"/>
          <a:ext cx="5620476" cy="2479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114"/>
                <a:gridCol w="1761288"/>
                <a:gridCol w="533400"/>
                <a:gridCol w="714375"/>
                <a:gridCol w="895350"/>
                <a:gridCol w="742949"/>
              </a:tblGrid>
              <a:tr h="248668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VARIABLE(S)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cohab_bi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at</a:t>
                      </a:r>
                      <a:r>
                        <a:rPr lang="en-US" sz="700" b="1" baseline="0" dirty="0" smtClean="0">
                          <a:solidFill>
                            <a:srgbClr val="0070C0"/>
                          </a:solidFill>
                        </a:rPr>
                        <a:t> birth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 year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Complete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2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18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Not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harmonised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85617"/>
              </p:ext>
            </p:extLst>
          </p:nvPr>
        </p:nvGraphicFramePr>
        <p:xfrm>
          <a:off x="3207320" y="4142639"/>
          <a:ext cx="5058502" cy="1740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452"/>
                <a:gridCol w="533400"/>
                <a:gridCol w="456672"/>
                <a:gridCol w="536663"/>
                <a:gridCol w="536663"/>
                <a:gridCol w="536663"/>
                <a:gridCol w="536663"/>
                <a:gridCol w="536663"/>
                <a:gridCol w="536663"/>
              </a:tblGrid>
              <a:tr h="0">
                <a:tc gridSpan="9">
                  <a:txBody>
                    <a:bodyPr/>
                    <a:lstStyle/>
                    <a:p>
                      <a:pPr algn="ctr"/>
                      <a:endParaRPr lang="en-GB" sz="7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HARMONISATION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1976">
                <a:tc>
                  <a:txBody>
                    <a:bodyPr/>
                    <a:lstStyle/>
                    <a:p>
                      <a:pPr algn="l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GECKO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……..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7708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658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900" dirty="0" smtClean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93870"/>
              </p:ext>
            </p:extLst>
          </p:nvPr>
        </p:nvGraphicFramePr>
        <p:xfrm>
          <a:off x="1247774" y="2906265"/>
          <a:ext cx="5457825" cy="2598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136"/>
                <a:gridCol w="818899"/>
                <a:gridCol w="869935"/>
                <a:gridCol w="849473"/>
                <a:gridCol w="900233"/>
                <a:gridCol w="542925"/>
                <a:gridCol w="657224"/>
              </a:tblGrid>
              <a:tr h="373234">
                <a:tc gridSpan="7">
                  <a:txBody>
                    <a:bodyPr/>
                    <a:lstStyle/>
                    <a:p>
                      <a:pPr algn="l"/>
                      <a:endParaRPr lang="en-GB" sz="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/>
                      <a:r>
                        <a:rPr lang="en-GB" sz="1000" b="1" dirty="0" smtClean="0">
                          <a:solidFill>
                            <a:srgbClr val="0070C0"/>
                          </a:solidFill>
                        </a:rPr>
                        <a:t>                                                           Descriptives</a:t>
                      </a:r>
                      <a:r>
                        <a:rPr lang="en-GB" sz="1000" b="1" baseline="0" dirty="0" smtClean="0">
                          <a:solidFill>
                            <a:srgbClr val="0070C0"/>
                          </a:solidFill>
                        </a:rPr>
                        <a:t> of </a:t>
                      </a:r>
                      <a:r>
                        <a:rPr lang="en-GB" sz="1000" b="1" dirty="0" err="1" smtClean="0">
                          <a:solidFill>
                            <a:srgbClr val="0070C0"/>
                          </a:solidFill>
                        </a:rPr>
                        <a:t>cohab_b</a:t>
                      </a:r>
                      <a:r>
                        <a:rPr lang="en-GB" sz="10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1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High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Medium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Low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Missing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Total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en-GB" sz="8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endParaRPr lang="en-GB" sz="800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l"/>
                      <a:endParaRPr lang="en-GB" sz="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Frequency </a:t>
                      </a:r>
                    </a:p>
                    <a:p>
                      <a:pPr algn="ctr"/>
                      <a:endParaRPr lang="en-GB" sz="8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N (%)</a:t>
                      </a:r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EU</a:t>
                      </a:r>
                      <a:r>
                        <a:rPr lang="en-GB" sz="800" b="1" baseline="0" dirty="0" smtClean="0">
                          <a:solidFill>
                            <a:srgbClr val="0070C0"/>
                          </a:solidFill>
                        </a:rPr>
                        <a:t> C</a:t>
                      </a:r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HILD</a:t>
                      </a:r>
                      <a:r>
                        <a:rPr lang="en-GB" sz="8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b="1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60.000 (30.0)</a:t>
                      </a:r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80.000 (40.0)</a:t>
                      </a:r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60.000 (30.0)</a:t>
                      </a:r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200.000</a:t>
                      </a:r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ALSPAC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2.000 (26.7)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2.500 (33.3)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3.000  (40.0)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7.500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r>
                        <a:rPr lang="en-GB" sz="8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….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8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r>
                        <a:rPr lang="en-GB" sz="8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25.000 (33.3)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30.000</a:t>
                      </a:r>
                      <a:r>
                        <a:rPr lang="en-GB" sz="800" baseline="0" dirty="0" smtClean="0">
                          <a:solidFill>
                            <a:srgbClr val="0070C0"/>
                          </a:solidFill>
                        </a:rPr>
                        <a:t> (40.0)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20.000 (26.7)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>
                          <a:solidFill>
                            <a:srgbClr val="0070C0"/>
                          </a:solidFill>
                        </a:rPr>
                        <a:t>75.000</a:t>
                      </a:r>
                      <a:endParaRPr lang="en-GB" sz="8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910917"/>
            <a:chOff x="398352" y="2080747"/>
            <a:chExt cx="2851842" cy="4910917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301945"/>
              <a:chOff x="414957" y="2080747"/>
              <a:chExt cx="2851842" cy="48719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5949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53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Cohabitation status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occupation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employment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education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Household income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>
                  <a:solidFill>
                    <a:srgbClr val="0070C0"/>
                  </a:solidFill>
                </a:rPr>
                <a:t>Country 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Ethnicity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age at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death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2" name="Up Arrow 1"/>
          <p:cNvSpPr/>
          <p:nvPr/>
        </p:nvSpPr>
        <p:spPr>
          <a:xfrm rot="18720000">
            <a:off x="1939848" y="4155511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803957"/>
              </p:ext>
            </p:extLst>
          </p:nvPr>
        </p:nvGraphicFramePr>
        <p:xfrm>
          <a:off x="3319701" y="1446122"/>
          <a:ext cx="5214789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4387"/>
                <a:gridCol w="973770"/>
                <a:gridCol w="1178774"/>
                <a:gridCol w="666263"/>
                <a:gridCol w="846991"/>
                <a:gridCol w="754604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VARIABLE(S)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</a:p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cob_m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Maternal country of birth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0: Born in country of cohort </a:t>
                      </a:r>
                    </a:p>
                    <a:p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1: Not born in country of cohort 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3195876" y="1131683"/>
            <a:ext cx="2069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Maternal </a:t>
            </a:r>
            <a:r>
              <a:rPr lang="en-GB" sz="1200" b="1" dirty="0" smtClean="0">
                <a:solidFill>
                  <a:srgbClr val="0070C0"/>
                </a:solidFill>
              </a:rPr>
              <a:t>country of birth </a:t>
            </a:r>
            <a:endParaRPr lang="en-GB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94617"/>
              </p:ext>
            </p:extLst>
          </p:nvPr>
        </p:nvGraphicFramePr>
        <p:xfrm>
          <a:off x="3319699" y="3266894"/>
          <a:ext cx="52147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356"/>
                <a:gridCol w="569145"/>
                <a:gridCol w="342900"/>
                <a:gridCol w="523875"/>
                <a:gridCol w="495300"/>
                <a:gridCol w="438298"/>
                <a:gridCol w="521479"/>
                <a:gridCol w="521479"/>
                <a:gridCol w="521479"/>
                <a:gridCol w="521479"/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HARMONISATION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GECKO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GEN R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HBCS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cob_m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19229"/>
            <a:chOff x="398352" y="2080747"/>
            <a:chExt cx="2851842" cy="45192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01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 smtClean="0">
                  <a:solidFill>
                    <a:srgbClr val="0070C0"/>
                  </a:solidFill>
                </a:rPr>
                <a:t>Weight</a:t>
              </a:r>
              <a:endParaRPr lang="en-GB" sz="1100" b="1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Height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Diabetes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Thyroid disorders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Fever during pregnancy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Preeclampsia/hypertension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Psychiatric disorders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Obstetric characteristics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74611"/>
              </p:ext>
            </p:extLst>
          </p:nvPr>
        </p:nvGraphicFramePr>
        <p:xfrm>
          <a:off x="3302534" y="1388997"/>
          <a:ext cx="5336641" cy="26727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496"/>
                <a:gridCol w="1090145"/>
                <a:gridCol w="950708"/>
                <a:gridCol w="709863"/>
                <a:gridCol w="709863"/>
                <a:gridCol w="760566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VARAIBLES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960131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prepreg_kg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Pre-pregnancy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weight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Continuous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Use measured weight if available</a:t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/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Only pre-pregnancy weight, not early pregnancy.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prepreg_kg_meth</a:t>
                      </a:r>
                      <a:endParaRPr lang="en-GB" sz="700" dirty="0" smtClean="0">
                        <a:solidFill>
                          <a:srgbClr val="0070C0"/>
                        </a:solidFill>
                      </a:endParaRPr>
                    </a:p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Reported vs. measured pre-pregnancy weight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Self-reported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Measured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Binary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gest_kg_gain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Maternal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gestational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weight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gain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Continuous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gest_kg_gain_meth</a:t>
                      </a:r>
                      <a:endParaRPr lang="en-GB" sz="700" dirty="0" smtClean="0">
                        <a:solidFill>
                          <a:srgbClr val="0070C0"/>
                        </a:solidFill>
                      </a:endParaRPr>
                    </a:p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Reported vs. measured gestational weight gain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Self-reported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Measured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Binary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Up Arrow 17"/>
          <p:cNvSpPr/>
          <p:nvPr/>
        </p:nvSpPr>
        <p:spPr>
          <a:xfrm rot="18720000">
            <a:off x="1467743" y="3539883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195876" y="1154915"/>
            <a:ext cx="2140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Maternal </a:t>
            </a:r>
            <a:r>
              <a:rPr lang="en-GB" sz="1200" b="1" dirty="0" smtClean="0">
                <a:solidFill>
                  <a:srgbClr val="0070C0"/>
                </a:solidFill>
              </a:rPr>
              <a:t>weight measures </a:t>
            </a:r>
            <a:endParaRPr lang="en-GB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13922"/>
              </p:ext>
            </p:extLst>
          </p:nvPr>
        </p:nvGraphicFramePr>
        <p:xfrm>
          <a:off x="3353939" y="4240847"/>
          <a:ext cx="5285235" cy="2185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836"/>
                <a:gridCol w="521591"/>
                <a:gridCol w="429698"/>
                <a:gridCol w="678422"/>
                <a:gridCol w="678422"/>
                <a:gridCol w="678422"/>
                <a:gridCol w="678422"/>
                <a:gridCol w="678422"/>
              </a:tblGrid>
              <a:tr h="331153">
                <a:tc gridSpan="8">
                  <a:txBody>
                    <a:bodyPr/>
                    <a:lstStyle/>
                    <a:p>
                      <a:pPr algn="ctr"/>
                      <a:endParaRPr lang="en-GB" sz="7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HARMONISATION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prepreg_kg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prepreg_kg_meth</a:t>
                      </a:r>
                      <a:endParaRPr lang="en-GB" sz="7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S/M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gest_kg_gain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900" dirty="0" smtClean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gest_kg_gain_meth</a:t>
                      </a:r>
                      <a:endParaRPr lang="en-GB" sz="70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S/M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S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9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19229"/>
            <a:chOff x="398352" y="2080747"/>
            <a:chExt cx="2851842" cy="45192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12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>
                  <a:solidFill>
                    <a:srgbClr val="0070C0"/>
                  </a:solidFill>
                </a:rPr>
                <a:t>Smoking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Alcohol </a:t>
              </a:r>
              <a:r>
                <a:rPr lang="en-GB" sz="1100" dirty="0" smtClean="0">
                  <a:solidFill>
                    <a:srgbClr val="0070C0"/>
                  </a:solidFill>
                </a:rPr>
                <a:t>intake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Folic acid supplementation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</a:t>
              </a:r>
              <a:r>
                <a:rPr lang="en-GB" sz="11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18" name="Up Arrow 17"/>
          <p:cNvSpPr/>
          <p:nvPr/>
        </p:nvSpPr>
        <p:spPr>
          <a:xfrm rot="18720000">
            <a:off x="1511225" y="3817453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6279"/>
              </p:ext>
            </p:extLst>
          </p:nvPr>
        </p:nvGraphicFramePr>
        <p:xfrm>
          <a:off x="3235325" y="1463647"/>
          <a:ext cx="5469046" cy="28264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854"/>
                <a:gridCol w="1096359"/>
                <a:gridCol w="956127"/>
                <a:gridCol w="713908"/>
                <a:gridCol w="764903"/>
                <a:gridCol w="815895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VARIABLE(S)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47373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PREPREG__SMK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Smoking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before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pregnancy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No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PREPREG_SMK_CIG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Average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cigarettes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per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day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before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pregnancy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0) None </a:t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1) &lt; 10 per day </a:t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2) ≥ 10 per day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Categorical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PREG_SMK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Smoking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during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pregnancy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No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PREG_SMK_CIG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Average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of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cigarettes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per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day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during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baseline="0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pregnancy</a:t>
                      </a:r>
                      <a:r>
                        <a:rPr lang="da-DK" sz="700" b="0" i="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0) None </a:t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1) &lt; 10 per day </a:t>
                      </a:r>
                      <a:b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2) ≥ 10 per day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Categorical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SMK1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Smoking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during</a:t>
                      </a: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first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trimester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No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SMK2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Smoking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during</a:t>
                      </a: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second</a:t>
                      </a: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trimester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No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 marL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72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SMK3</a:t>
                      </a:r>
                    </a:p>
                  </a:txBody>
                  <a:tcPr marL="0" marR="0" marT="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Smoking </a:t>
                      </a:r>
                      <a:r>
                        <a:rPr lang="da-DK" sz="700" b="0" i="0" u="none" strike="noStrike" dirty="0" err="1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during</a:t>
                      </a: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da-DK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third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 trimester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0: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No </a:t>
                      </a:r>
                      <a:b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</a:br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</a:t>
                      </a:r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</a:p>
                    <a:p>
                      <a:pPr algn="l" fontAlgn="b"/>
                      <a:endParaRPr lang="da-DK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3151736" y="1155029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Maternal smoking </a:t>
            </a:r>
            <a:endParaRPr lang="en-GB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466971"/>
              </p:ext>
            </p:extLst>
          </p:nvPr>
        </p:nvGraphicFramePr>
        <p:xfrm>
          <a:off x="3197443" y="4508499"/>
          <a:ext cx="5506928" cy="1816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591"/>
                <a:gridCol w="515328"/>
                <a:gridCol w="792053"/>
                <a:gridCol w="837489"/>
                <a:gridCol w="837489"/>
                <a:gridCol w="837489"/>
                <a:gridCol w="837489"/>
              </a:tblGrid>
              <a:tr h="346112">
                <a:tc gridSpan="7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 HARMONISATIONS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46112">
                <a:tc>
                  <a:txBody>
                    <a:bodyPr/>
                    <a:lstStyle/>
                    <a:p>
                      <a:r>
                        <a:rPr lang="en-GB" sz="8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8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06011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PREPREG__SMK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75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PREPREG_SMK_CIG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769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PREG_SMK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622">
                <a:tc>
                  <a:txBody>
                    <a:bodyPr/>
                    <a:lstStyle/>
                    <a:p>
                      <a:pPr algn="l" fontAlgn="b"/>
                      <a:r>
                        <a:rPr lang="da-DK" sz="7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PREG_SMK_CIG</a:t>
                      </a:r>
                      <a:endParaRPr lang="da-DK" sz="700" b="0" i="0" u="none" strike="noStrike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2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757029"/>
            <a:chOff x="398352" y="2080747"/>
            <a:chExt cx="2851842" cy="47570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38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Parity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Planned pregnancy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Fertility treatment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Mode </a:t>
              </a:r>
              <a:r>
                <a:rPr lang="en-GB" sz="1100" dirty="0">
                  <a:solidFill>
                    <a:srgbClr val="0070C0"/>
                  </a:solidFill>
                </a:rPr>
                <a:t>of delivery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Placental </a:t>
              </a:r>
              <a:r>
                <a:rPr lang="en-GB" sz="1100" dirty="0" smtClean="0">
                  <a:solidFill>
                    <a:srgbClr val="0070C0"/>
                  </a:solidFill>
                </a:rPr>
                <a:t>abruption </a:t>
              </a:r>
              <a:r>
                <a:rPr lang="en-GB" sz="1100" dirty="0">
                  <a:solidFill>
                    <a:srgbClr val="0070C0"/>
                  </a:solidFill>
                </a:rPr>
                <a:t>at </a:t>
              </a:r>
              <a:r>
                <a:rPr lang="en-GB" sz="1100" dirty="0" smtClean="0">
                  <a:solidFill>
                    <a:srgbClr val="0070C0"/>
                  </a:solidFill>
                </a:rPr>
                <a:t>delivery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Birth outcome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</a:t>
              </a:r>
              <a:r>
                <a:rPr lang="en-GB" sz="11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2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19229"/>
            <a:chOff x="398352" y="2080747"/>
            <a:chExt cx="2851842" cy="45192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312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Lifestyle characteristics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21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3031676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7" y="2080747"/>
            <a:ext cx="3031677" cy="5534165"/>
            <a:chOff x="398352" y="2080747"/>
            <a:chExt cx="2851842" cy="5534165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5162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occupation status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employment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education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country 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ethnicity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age at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death</a:t>
              </a:r>
            </a:p>
            <a:p>
              <a:pPr marL="628650" lvl="1" indent="-171450">
                <a:buClr>
                  <a:schemeClr val="tx1">
                    <a:lumMod val="95000"/>
                    <a:lumOff val="5000"/>
                  </a:schemeClr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Lifestyle 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1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5018639"/>
            <a:chOff x="398352" y="2080747"/>
            <a:chExt cx="2851842" cy="501863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64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Weight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Height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Diabetes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Psychiatric </a:t>
              </a:r>
              <a:r>
                <a:rPr lang="en-GB" sz="1100" dirty="0" smtClean="0">
                  <a:solidFill>
                    <a:srgbClr val="0070C0"/>
                  </a:solidFill>
                </a:rPr>
                <a:t>disorders</a:t>
              </a:r>
            </a:p>
            <a:p>
              <a:pPr marL="628650" lvl="1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7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19229"/>
            <a:chOff x="398352" y="2080747"/>
            <a:chExt cx="2851842" cy="45192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</a:t>
              </a:r>
              <a:r>
                <a:rPr lang="en-GB" sz="1100" dirty="0" smtClean="0">
                  <a:solidFill>
                    <a:srgbClr val="0070C0"/>
                  </a:solidFill>
                </a:rPr>
                <a:t>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characteristics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>
                  <a:solidFill>
                    <a:srgbClr val="0070C0"/>
                  </a:solidFill>
                </a:rPr>
                <a:t>Lifestyle characteristics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smoking in pregnancy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7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 of variables 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 smtClean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 smtClean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 smtClean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6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3022152" cy="4934001"/>
            <a:chOff x="398352" y="2080747"/>
            <a:chExt cx="2851842" cy="4934001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Catalogue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98352" y="2451960"/>
              <a:ext cx="2745068" cy="4562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Child 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Birth outcomes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  <a:endParaRPr lang="en-GB" sz="1100" dirty="0" smtClean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Exposures/lifestyle/environment </a:t>
              </a:r>
            </a:p>
            <a:p>
              <a:pPr marL="180975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Household characteristics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4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3022152" cy="7073048"/>
            <a:chOff x="398352" y="2080747"/>
            <a:chExt cx="2851842" cy="7073048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91528"/>
              <a:chOff x="414957" y="2080747"/>
              <a:chExt cx="2851842" cy="531314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503614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6701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b="1" dirty="0" smtClean="0">
                  <a:solidFill>
                    <a:srgbClr val="0070C0"/>
                  </a:solidFill>
                </a:rPr>
                <a:t>Child characteristics </a:t>
              </a:r>
              <a:endParaRPr lang="en-GB" sz="1050" b="1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b="1" dirty="0" smtClean="0">
                  <a:solidFill>
                    <a:srgbClr val="0070C0"/>
                  </a:solidFill>
                </a:rPr>
                <a:t>Birth outcomes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Year and month 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 smtClean="0">
                  <a:solidFill>
                    <a:srgbClr val="0070C0"/>
                  </a:solidFill>
                </a:rPr>
                <a:t>Vital </a:t>
              </a:r>
              <a:r>
                <a:rPr lang="en-GB" sz="1050" dirty="0">
                  <a:solidFill>
                    <a:srgbClr val="0070C0"/>
                  </a:solidFill>
                </a:rPr>
                <a:t>status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Sex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Apgar score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Transferred to neonatal unit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Plurality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Gestational age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Birth weight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Birth length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Birth head circumference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Size for gestational age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Placenta weight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Birth defects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>
                  <a:solidFill>
                    <a:srgbClr val="0070C0"/>
                  </a:solidFill>
                </a:rPr>
                <a:t>Cerebral palsy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050" dirty="0" smtClean="0">
                  <a:solidFill>
                    <a:srgbClr val="0070C0"/>
                  </a:solidFill>
                </a:rPr>
                <a:t>Sibling position </a:t>
              </a: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050" dirty="0">
                  <a:solidFill>
                    <a:srgbClr val="0070C0"/>
                  </a:solidFill>
                </a:rPr>
                <a:t>characteristics </a:t>
              </a:r>
              <a:endParaRPr lang="en-GB" sz="1050" dirty="0" smtClean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50" dirty="0">
                  <a:solidFill>
                    <a:srgbClr val="0070C0"/>
                  </a:solidFill>
                </a:rPr>
                <a:t>Exposures/lifestyle/environment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5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3022152" cy="5103278"/>
            <a:chOff x="398352" y="2080747"/>
            <a:chExt cx="2851842" cy="5103278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732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Child 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Birth outcomes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100" dirty="0">
                  <a:solidFill>
                    <a:srgbClr val="0070C0"/>
                  </a:solidFill>
                </a:rPr>
                <a:t>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Height</a:t>
              </a:r>
            </a:p>
            <a:p>
              <a:pPr marL="628650" lvl="1" indent="-171450">
                <a:spcAft>
                  <a:spcPts val="600"/>
                </a:spcAft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Weight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Exposures/lifestyle/environment 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Household </a:t>
              </a:r>
              <a:r>
                <a:rPr lang="en-GB" sz="1100" dirty="0">
                  <a:solidFill>
                    <a:srgbClr val="0070C0"/>
                  </a:solidFill>
                </a:rPr>
                <a:t>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5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5965052"/>
            <a:chOff x="398352" y="2080747"/>
            <a:chExt cx="2851842" cy="5965052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833728" cy="5593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Child characteristics </a:t>
              </a:r>
              <a:endParaRPr lang="en-GB" sz="1100" b="1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Birth outcomes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100" dirty="0">
                  <a:solidFill>
                    <a:srgbClr val="0070C0"/>
                  </a:solidFill>
                </a:rPr>
                <a:t>characteristics 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>
                  <a:solidFill>
                    <a:srgbClr val="0070C0"/>
                  </a:solidFill>
                </a:rPr>
                <a:t>Exposures/lifestyle/environment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Breastfeeding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Solid food introduction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Child care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Passive smoking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Family mental health</a:t>
              </a:r>
            </a:p>
            <a:p>
              <a:pPr marL="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Household </a:t>
              </a:r>
              <a:r>
                <a:rPr lang="en-GB" sz="1100" dirty="0">
                  <a:solidFill>
                    <a:srgbClr val="0070C0"/>
                  </a:solidFill>
                </a:rPr>
                <a:t>characteristics </a:t>
              </a:r>
            </a:p>
            <a:p>
              <a:pPr marL="171450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1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949389"/>
            <a:chOff x="398352" y="2080747"/>
            <a:chExt cx="2851842" cy="494938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833728" cy="4578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Child characteristics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Household </a:t>
              </a:r>
              <a:r>
                <a:rPr lang="en-GB" sz="1100" b="1" dirty="0">
                  <a:solidFill>
                    <a:srgbClr val="0070C0"/>
                  </a:solidFill>
                </a:rPr>
                <a:t>characteristics </a:t>
              </a:r>
              <a:endParaRPr lang="en-GB" sz="1100" b="1" dirty="0" smtClean="0">
                <a:solidFill>
                  <a:srgbClr val="0070C0"/>
                </a:solidFill>
              </a:endParaRP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dirty="0">
                  <a:solidFill>
                    <a:srgbClr val="0070C0"/>
                  </a:solidFill>
                </a:rPr>
                <a:t>Exposures/environment </a:t>
              </a: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</a:pPr>
              <a:endParaRPr lang="en-GB" sz="1100" b="1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5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5549554"/>
            <a:chOff x="398352" y="2080747"/>
            <a:chExt cx="2851842" cy="5549554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833728" cy="5178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Child characteristics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Household </a:t>
              </a:r>
              <a:r>
                <a:rPr lang="en-GB" sz="1100" b="1" dirty="0">
                  <a:solidFill>
                    <a:srgbClr val="0070C0"/>
                  </a:solidFill>
                </a:rPr>
                <a:t>characteristics </a:t>
              </a:r>
              <a:endParaRPr lang="en-GB" sz="1100" b="1" dirty="0" smtClean="0">
                <a:solidFill>
                  <a:srgbClr val="0070C0"/>
                </a:solidFill>
              </a:endParaRP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b="1" dirty="0">
                  <a:solidFill>
                    <a:srgbClr val="0070C0"/>
                  </a:solidFill>
                </a:rPr>
                <a:t>Socio-demographic </a:t>
              </a:r>
              <a:r>
                <a:rPr lang="en-GB" sz="1100" b="1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Household income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Family size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Family spilt up </a:t>
              </a:r>
            </a:p>
            <a:p>
              <a:pPr marL="361950" lvl="1" indent="-180975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dirty="0" smtClean="0">
                  <a:solidFill>
                    <a:srgbClr val="0070C0"/>
                  </a:solidFill>
                </a:rPr>
                <a:t>Exposures/environment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</a:pPr>
              <a:endParaRPr lang="en-GB" sz="1100" b="1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8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5041722"/>
            <a:chOff x="398352" y="2080747"/>
            <a:chExt cx="2851842" cy="5041722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609763"/>
              <a:chOff x="414957" y="2080747"/>
              <a:chExt cx="2851842" cy="522054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9435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833728" cy="4670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Child characteristics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b="1" dirty="0" smtClean="0">
                  <a:solidFill>
                    <a:srgbClr val="0070C0"/>
                  </a:solidFill>
                </a:rPr>
                <a:t>Household </a:t>
              </a:r>
              <a:r>
                <a:rPr lang="en-GB" sz="1100" b="1" dirty="0">
                  <a:solidFill>
                    <a:srgbClr val="0070C0"/>
                  </a:solidFill>
                </a:rPr>
                <a:t>characteristics </a:t>
              </a:r>
              <a:endParaRPr lang="en-GB" sz="1100" b="1" dirty="0" smtClean="0">
                <a:solidFill>
                  <a:srgbClr val="0070C0"/>
                </a:solidFill>
              </a:endParaRP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dirty="0">
                  <a:solidFill>
                    <a:srgbClr val="0070C0"/>
                  </a:solidFill>
                </a:rPr>
                <a:t>Socio-demographic </a:t>
              </a:r>
              <a:r>
                <a:rPr lang="en-GB" sz="11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100" b="1" dirty="0" smtClean="0">
                  <a:solidFill>
                    <a:srgbClr val="0070C0"/>
                  </a:solidFill>
                </a:rPr>
                <a:t>Exposures/environment 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Pets </a:t>
              </a:r>
              <a:endParaRPr lang="en-GB" sz="1100" dirty="0">
                <a:solidFill>
                  <a:srgbClr val="0070C0"/>
                </a:solidFill>
              </a:endParaRPr>
            </a:p>
            <a:p>
              <a:pPr marL="0" lvl="1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</a:pPr>
              <a:endParaRPr lang="en-GB" sz="1100" b="1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endParaRPr lang="en-GB" sz="1100" dirty="0" smtClean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10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88550" lvl="1">
                <a:spcAft>
                  <a:spcPts val="600"/>
                </a:spcAft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lvl="1">
                <a:buClr>
                  <a:schemeClr val="tx1">
                    <a:lumMod val="95000"/>
                    <a:lumOff val="5000"/>
                  </a:schemeClr>
                </a:buClr>
              </a:pPr>
              <a:endParaRPr lang="en-GB" sz="1050" dirty="0">
                <a:solidFill>
                  <a:srgbClr val="0070C0"/>
                </a:solidFill>
              </a:endParaRP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b="1" dirty="0">
                <a:solidFill>
                  <a:srgbClr val="0070C0"/>
                </a:solidFill>
              </a:endParaRP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75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40000" y="1258051"/>
            <a:ext cx="8100000" cy="475500"/>
          </a:xfrm>
        </p:spPr>
        <p:txBody>
          <a:bodyPr/>
          <a:lstStyle/>
          <a:p>
            <a:r>
              <a:rPr lang="en-GB" sz="2800" b="1" dirty="0" smtClean="0">
                <a:solidFill>
                  <a:srgbClr val="C00000"/>
                </a:solidFill>
              </a:rPr>
              <a:t>Discussion points</a:t>
            </a:r>
            <a:endParaRPr lang="en-GB" sz="2800" b="1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40000" y="2167995"/>
            <a:ext cx="8100000" cy="289930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Open access? Yes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/>
              <a:t>Inclusion of codebooks/data dictionaries (yes – maybe circulate email for consent)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a-DK" dirty="0" err="1" smtClean="0"/>
              <a:t>Inclusion</a:t>
            </a:r>
            <a:r>
              <a:rPr lang="da-DK" dirty="0" smtClean="0"/>
              <a:t> of </a:t>
            </a:r>
            <a:r>
              <a:rPr lang="da-DK" dirty="0" err="1" smtClean="0"/>
              <a:t>descriptive</a:t>
            </a:r>
            <a:r>
              <a:rPr lang="da-DK" dirty="0" smtClean="0"/>
              <a:t> </a:t>
            </a:r>
            <a:r>
              <a:rPr lang="da-DK" dirty="0" err="1" smtClean="0"/>
              <a:t>statistics</a:t>
            </a:r>
            <a:r>
              <a:rPr lang="da-DK" dirty="0" smtClean="0"/>
              <a:t> of harmonised variables in the </a:t>
            </a:r>
            <a:r>
              <a:rPr lang="da-DK" dirty="0" err="1" smtClean="0"/>
              <a:t>catalogue</a:t>
            </a:r>
            <a:r>
              <a:rPr lang="da-DK" dirty="0" smtClean="0"/>
              <a:t> (</a:t>
            </a:r>
            <a:r>
              <a:rPr lang="da-DK" dirty="0" err="1" smtClean="0"/>
              <a:t>yes</a:t>
            </a:r>
            <a:r>
              <a:rPr lang="da-DK" dirty="0" smtClean="0"/>
              <a:t>, </a:t>
            </a:r>
            <a:r>
              <a:rPr lang="da-DK" dirty="0" err="1" smtClean="0"/>
              <a:t>derive</a:t>
            </a:r>
            <a:r>
              <a:rPr lang="da-DK" dirty="0" smtClean="0"/>
              <a:t> from DataSHIELD) </a:t>
            </a:r>
            <a:endParaRPr lang="en-GB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a-DK" dirty="0" smtClean="0"/>
              <a:t>How to </a:t>
            </a:r>
            <a:r>
              <a:rPr lang="da-DK" dirty="0" err="1" smtClean="0"/>
              <a:t>document</a:t>
            </a:r>
            <a:r>
              <a:rPr lang="da-DK" dirty="0" smtClean="0"/>
              <a:t> the match/</a:t>
            </a:r>
            <a:r>
              <a:rPr lang="da-DK" dirty="0" err="1" smtClean="0"/>
              <a:t>completeness</a:t>
            </a:r>
            <a:r>
              <a:rPr lang="da-DK" dirty="0" smtClean="0"/>
              <a:t> of harmonisation in a </a:t>
            </a:r>
            <a:r>
              <a:rPr lang="da-DK" dirty="0" err="1" smtClean="0"/>
              <a:t>cohort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r>
              <a:rPr lang="da-DK" dirty="0" smtClean="0"/>
              <a:t> and for the final harmonisation?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2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398" y="2080747"/>
            <a:ext cx="2851842" cy="4075609"/>
            <a:chOff x="414957" y="2080747"/>
            <a:chExt cx="2851842" cy="4615617"/>
          </a:xfrm>
        </p:grpSpPr>
        <p:sp>
          <p:nvSpPr>
            <p:cNvPr id="14" name="TextBox 13"/>
            <p:cNvSpPr txBox="1"/>
            <p:nvPr/>
          </p:nvSpPr>
          <p:spPr>
            <a:xfrm>
              <a:off x="414957" y="2080747"/>
              <a:ext cx="2851842" cy="31370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Catalogue of variables </a:t>
              </a:r>
              <a:r>
                <a:rPr lang="en-GB" sz="1200" b="1" dirty="0" smtClean="0">
                  <a:solidFill>
                    <a:schemeClr val="bg1"/>
                  </a:solidFill>
                </a:rPr>
                <a:t>	</a:t>
              </a:r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4957" y="2357746"/>
              <a:ext cx="2844000" cy="43386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Up Arrow 12"/>
          <p:cNvSpPr/>
          <p:nvPr/>
        </p:nvSpPr>
        <p:spPr>
          <a:xfrm rot="18720000">
            <a:off x="2079975" y="627976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562350" y="1270182"/>
            <a:ext cx="5076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000" dirty="0" smtClean="0">
              <a:solidFill>
                <a:srgbClr val="0070C0"/>
              </a:solidFill>
            </a:endParaRPr>
          </a:p>
          <a:p>
            <a:r>
              <a:rPr lang="en-GB" sz="1200" dirty="0" smtClean="0">
                <a:solidFill>
                  <a:srgbClr val="0070C0"/>
                </a:solidFill>
              </a:rPr>
              <a:t>Short description of </a:t>
            </a:r>
            <a:r>
              <a:rPr lang="en-GB" sz="1200" dirty="0" err="1" smtClean="0">
                <a:solidFill>
                  <a:srgbClr val="0070C0"/>
                </a:solidFill>
              </a:rPr>
              <a:t>LifeCycle</a:t>
            </a:r>
            <a:r>
              <a:rPr lang="en-GB" sz="1200" dirty="0" smtClean="0">
                <a:solidFill>
                  <a:srgbClr val="0070C0"/>
                </a:solidFill>
              </a:rPr>
              <a:t>… </a:t>
            </a:r>
          </a:p>
          <a:p>
            <a:r>
              <a:rPr lang="en-GB" sz="1200" dirty="0" smtClean="0">
                <a:solidFill>
                  <a:srgbClr val="0070C0"/>
                </a:solidFill>
              </a:rPr>
              <a:t/>
            </a:r>
            <a:br>
              <a:rPr lang="en-GB" sz="1200" dirty="0" smtClean="0">
                <a:solidFill>
                  <a:srgbClr val="0070C0"/>
                </a:solidFill>
              </a:rPr>
            </a:br>
            <a:r>
              <a:rPr lang="en-GB" sz="1200" dirty="0" smtClean="0">
                <a:solidFill>
                  <a:srgbClr val="0070C0"/>
                </a:solidFill>
              </a:rPr>
              <a:t>For </a:t>
            </a:r>
            <a:r>
              <a:rPr lang="en-GB" sz="1200" dirty="0">
                <a:solidFill>
                  <a:srgbClr val="0070C0"/>
                </a:solidFill>
              </a:rPr>
              <a:t>more details about the </a:t>
            </a:r>
            <a:r>
              <a:rPr lang="en-GB" sz="1200" dirty="0" smtClean="0">
                <a:solidFill>
                  <a:srgbClr val="0070C0"/>
                </a:solidFill>
              </a:rPr>
              <a:t>LifeCycle-project go to www.lifecycle-project.eu </a:t>
            </a:r>
            <a:endParaRPr lang="en-GB" sz="12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512" y="2451960"/>
            <a:ext cx="274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Meta variables 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Paternal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Child characteristics </a:t>
            </a:r>
          </a:p>
          <a:p>
            <a:pPr>
              <a:buClr>
                <a:srgbClr val="FFC000"/>
              </a:buClr>
              <a:buSzPct val="125000"/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Household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188848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398" y="2080747"/>
            <a:ext cx="2851842" cy="4075609"/>
            <a:chOff x="414957" y="2080747"/>
            <a:chExt cx="2851842" cy="4615617"/>
          </a:xfrm>
        </p:grpSpPr>
        <p:sp>
          <p:nvSpPr>
            <p:cNvPr id="14" name="TextBox 13"/>
            <p:cNvSpPr txBox="1"/>
            <p:nvPr/>
          </p:nvSpPr>
          <p:spPr>
            <a:xfrm>
              <a:off x="414957" y="2080747"/>
              <a:ext cx="2851842" cy="31370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Catalogue of variables </a:t>
              </a:r>
              <a:r>
                <a:rPr lang="en-GB" sz="1200" b="1" dirty="0" smtClean="0">
                  <a:solidFill>
                    <a:schemeClr val="bg1"/>
                  </a:solidFill>
                </a:rPr>
                <a:t>	</a:t>
              </a:r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4957" y="2357746"/>
              <a:ext cx="2844000" cy="43386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Up Arrow 12"/>
          <p:cNvSpPr/>
          <p:nvPr/>
        </p:nvSpPr>
        <p:spPr>
          <a:xfrm rot="18720000">
            <a:off x="3245695" y="625435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53512" y="2451960"/>
            <a:ext cx="274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Meta variables 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Paternal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Child characteristics </a:t>
            </a:r>
          </a:p>
          <a:p>
            <a:pPr>
              <a:buClr>
                <a:srgbClr val="FFC000"/>
              </a:buClr>
              <a:buSzPct val="125000"/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Household characteristics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62350" y="1270182"/>
            <a:ext cx="50768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000" dirty="0" smtClean="0">
              <a:solidFill>
                <a:srgbClr val="0070C0"/>
              </a:solidFill>
            </a:endParaRPr>
          </a:p>
          <a:p>
            <a:r>
              <a:rPr lang="en-GB" sz="1200" dirty="0" smtClean="0">
                <a:solidFill>
                  <a:srgbClr val="0070C0"/>
                </a:solidFill>
              </a:rPr>
              <a:t>Outline of what is included in the catalogue and how/where it can be found.</a:t>
            </a:r>
          </a:p>
          <a:p>
            <a:r>
              <a:rPr lang="en-GB" sz="1200" dirty="0" smtClean="0">
                <a:solidFill>
                  <a:srgbClr val="0070C0"/>
                </a:solidFill>
              </a:rPr>
              <a:t>Including; pop-up tables, colours of crosses etc. </a:t>
            </a:r>
          </a:p>
          <a:p>
            <a:endParaRPr lang="da-DK" sz="1000" dirty="0">
              <a:solidFill>
                <a:srgbClr val="0070C0"/>
              </a:solidFill>
            </a:endParaRPr>
          </a:p>
          <a:p>
            <a:r>
              <a:rPr lang="en-GB" sz="1000" dirty="0" smtClean="0">
                <a:solidFill>
                  <a:srgbClr val="0070C0"/>
                </a:solidFill>
              </a:rPr>
              <a:t/>
            </a:r>
            <a:br>
              <a:rPr lang="en-GB" sz="1000" dirty="0" smtClean="0">
                <a:solidFill>
                  <a:srgbClr val="0070C0"/>
                </a:solidFill>
              </a:rPr>
            </a:br>
            <a:endParaRPr lang="en-GB" sz="1000" dirty="0" smtClean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0684" y="2080747"/>
            <a:ext cx="2851842" cy="4075609"/>
            <a:chOff x="414957" y="2080747"/>
            <a:chExt cx="2851842" cy="4615617"/>
          </a:xfrm>
        </p:grpSpPr>
        <p:sp>
          <p:nvSpPr>
            <p:cNvPr id="14" name="TextBox 13"/>
            <p:cNvSpPr txBox="1"/>
            <p:nvPr/>
          </p:nvSpPr>
          <p:spPr>
            <a:xfrm>
              <a:off x="414957" y="2080747"/>
              <a:ext cx="2851842" cy="31370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Catalogue of variables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4957" y="2357746"/>
              <a:ext cx="2844000" cy="43386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Up Arrow 12"/>
          <p:cNvSpPr/>
          <p:nvPr/>
        </p:nvSpPr>
        <p:spPr>
          <a:xfrm rot="18720000">
            <a:off x="5138989" y="625434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562350" y="1270182"/>
            <a:ext cx="5076825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rgbClr val="0070C0"/>
                </a:solidFill>
              </a:rPr>
              <a:t>For more details about the participating cohorts go to </a:t>
            </a:r>
            <a:r>
              <a:rPr lang="en-GB" sz="1050" dirty="0" smtClean="0">
                <a:solidFill>
                  <a:srgbClr val="0070C0"/>
                </a:solidFill>
                <a:hlinkClick r:id="rId3"/>
              </a:rPr>
              <a:t>www.birthcohorts.net</a:t>
            </a:r>
            <a:r>
              <a:rPr lang="en-GB" sz="1050" dirty="0" smtClean="0">
                <a:solidFill>
                  <a:srgbClr val="0070C0"/>
                </a:solidFill>
              </a:rPr>
              <a:t> </a:t>
            </a:r>
          </a:p>
          <a:p>
            <a:endParaRPr lang="en-GB" sz="1050" dirty="0">
              <a:solidFill>
                <a:srgbClr val="0070C0"/>
              </a:solidFill>
            </a:endParaRPr>
          </a:p>
          <a:p>
            <a:endParaRPr lang="en-GB" sz="1050" dirty="0" smtClean="0">
              <a:solidFill>
                <a:srgbClr val="0070C0"/>
              </a:solidFill>
            </a:endParaRPr>
          </a:p>
          <a:p>
            <a:r>
              <a:rPr lang="en-GB" sz="1050" b="1" dirty="0" smtClean="0">
                <a:solidFill>
                  <a:srgbClr val="0070C0"/>
                </a:solidFill>
              </a:rPr>
              <a:t>ALSPAC: </a:t>
            </a:r>
          </a:p>
          <a:p>
            <a:r>
              <a:rPr lang="en-GB" sz="1050" dirty="0" smtClean="0">
                <a:solidFill>
                  <a:srgbClr val="0070C0"/>
                </a:solidFill>
              </a:rPr>
              <a:t>Maximum ten lines about the cohort. </a:t>
            </a:r>
          </a:p>
          <a:p>
            <a:r>
              <a:rPr lang="en-GB" sz="1050" dirty="0" smtClean="0">
                <a:solidFill>
                  <a:srgbClr val="0070C0"/>
                </a:solidFill>
              </a:rPr>
              <a:t>Link to download codebooks/data dictionaries and website.</a:t>
            </a:r>
            <a:endParaRPr lang="en-GB" sz="1050" dirty="0">
              <a:solidFill>
                <a:srgbClr val="0070C0"/>
              </a:solidFill>
            </a:endParaRPr>
          </a:p>
          <a:p>
            <a:endParaRPr lang="en-GB" sz="1050" dirty="0" smtClean="0">
              <a:solidFill>
                <a:srgbClr val="0070C0"/>
              </a:solidFill>
            </a:endParaRPr>
          </a:p>
          <a:p>
            <a:r>
              <a:rPr lang="en-GB" sz="105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GB" sz="1050" b="1" dirty="0" smtClean="0">
                <a:solidFill>
                  <a:srgbClr val="0070C0"/>
                </a:solidFill>
              </a:rPr>
              <a:t>BIB: </a:t>
            </a:r>
            <a:endParaRPr lang="en-GB" sz="1050" b="1" dirty="0">
              <a:solidFill>
                <a:srgbClr val="0070C0"/>
              </a:solidFill>
            </a:endParaRPr>
          </a:p>
          <a:p>
            <a:r>
              <a:rPr lang="en-GB" sz="1050" dirty="0">
                <a:solidFill>
                  <a:srgbClr val="0070C0"/>
                </a:solidFill>
              </a:rPr>
              <a:t>Maximum ten</a:t>
            </a:r>
            <a:r>
              <a:rPr lang="en-GB" sz="1050" dirty="0" smtClean="0">
                <a:solidFill>
                  <a:srgbClr val="0070C0"/>
                </a:solidFill>
              </a:rPr>
              <a:t> </a:t>
            </a:r>
            <a:r>
              <a:rPr lang="en-GB" sz="1050" dirty="0">
                <a:solidFill>
                  <a:srgbClr val="0070C0"/>
                </a:solidFill>
              </a:rPr>
              <a:t>lines about the cohort. </a:t>
            </a:r>
          </a:p>
          <a:p>
            <a:r>
              <a:rPr lang="en-GB" sz="1050" dirty="0">
                <a:solidFill>
                  <a:srgbClr val="0070C0"/>
                </a:solidFill>
              </a:rPr>
              <a:t>Link to download codebooks/data </a:t>
            </a:r>
            <a:r>
              <a:rPr lang="en-GB" sz="1050" dirty="0" smtClean="0">
                <a:solidFill>
                  <a:srgbClr val="0070C0"/>
                </a:solidFill>
              </a:rPr>
              <a:t>dictionaries</a:t>
            </a:r>
            <a:r>
              <a:rPr lang="en-GB" sz="1050" dirty="0">
                <a:solidFill>
                  <a:srgbClr val="0070C0"/>
                </a:solidFill>
              </a:rPr>
              <a:t> </a:t>
            </a:r>
            <a:r>
              <a:rPr lang="en-GB" sz="1050" dirty="0" smtClean="0">
                <a:solidFill>
                  <a:srgbClr val="0070C0"/>
                </a:solidFill>
              </a:rPr>
              <a:t>and website.</a:t>
            </a:r>
          </a:p>
          <a:p>
            <a:endParaRPr lang="en-GB" sz="1050" dirty="0">
              <a:solidFill>
                <a:srgbClr val="0070C0"/>
              </a:solidFill>
            </a:endParaRPr>
          </a:p>
          <a:p>
            <a:endParaRPr lang="en-GB" sz="1050" dirty="0" smtClean="0">
              <a:solidFill>
                <a:srgbClr val="0070C0"/>
              </a:solidFill>
            </a:endParaRPr>
          </a:p>
          <a:p>
            <a:r>
              <a:rPr lang="en-GB" sz="1050" b="1" dirty="0" smtClean="0">
                <a:solidFill>
                  <a:srgbClr val="0070C0"/>
                </a:solidFill>
              </a:rPr>
              <a:t>CHOP: </a:t>
            </a:r>
            <a:endParaRPr lang="en-GB" sz="1050" b="1" dirty="0">
              <a:solidFill>
                <a:srgbClr val="0070C0"/>
              </a:solidFill>
            </a:endParaRPr>
          </a:p>
          <a:p>
            <a:r>
              <a:rPr lang="en-GB" sz="1050" dirty="0">
                <a:solidFill>
                  <a:srgbClr val="0070C0"/>
                </a:solidFill>
              </a:rPr>
              <a:t>Maximum ten</a:t>
            </a:r>
            <a:r>
              <a:rPr lang="en-GB" sz="1050" dirty="0" smtClean="0">
                <a:solidFill>
                  <a:srgbClr val="0070C0"/>
                </a:solidFill>
              </a:rPr>
              <a:t> </a:t>
            </a:r>
            <a:r>
              <a:rPr lang="en-GB" sz="1050" dirty="0">
                <a:solidFill>
                  <a:srgbClr val="0070C0"/>
                </a:solidFill>
              </a:rPr>
              <a:t>lines about the cohort. </a:t>
            </a:r>
          </a:p>
          <a:p>
            <a:r>
              <a:rPr lang="en-GB" sz="1050" dirty="0">
                <a:solidFill>
                  <a:srgbClr val="0070C0"/>
                </a:solidFill>
              </a:rPr>
              <a:t>Link to download codebooks/data </a:t>
            </a:r>
            <a:r>
              <a:rPr lang="en-GB" sz="1050" dirty="0" smtClean="0">
                <a:solidFill>
                  <a:srgbClr val="0070C0"/>
                </a:solidFill>
              </a:rPr>
              <a:t>dictionaries</a:t>
            </a:r>
            <a:r>
              <a:rPr lang="en-GB" sz="1050" dirty="0">
                <a:solidFill>
                  <a:srgbClr val="0070C0"/>
                </a:solidFill>
              </a:rPr>
              <a:t> </a:t>
            </a:r>
            <a:r>
              <a:rPr lang="en-GB" sz="1050" dirty="0" smtClean="0">
                <a:solidFill>
                  <a:srgbClr val="0070C0"/>
                </a:solidFill>
              </a:rPr>
              <a:t>and website.</a:t>
            </a:r>
            <a:endParaRPr lang="en-GB" sz="1050" dirty="0">
              <a:solidFill>
                <a:srgbClr val="0070C0"/>
              </a:solidFill>
            </a:endParaRPr>
          </a:p>
          <a:p>
            <a:endParaRPr lang="en-GB" sz="1050" dirty="0" smtClean="0">
              <a:solidFill>
                <a:srgbClr val="0070C0"/>
              </a:solidFill>
            </a:endParaRPr>
          </a:p>
          <a:p>
            <a:endParaRPr lang="en-GB" sz="1050" dirty="0" smtClean="0">
              <a:solidFill>
                <a:srgbClr val="0070C0"/>
              </a:solidFill>
            </a:endParaRPr>
          </a:p>
          <a:p>
            <a:r>
              <a:rPr lang="en-GB" sz="1050" b="1" dirty="0" smtClean="0">
                <a:solidFill>
                  <a:srgbClr val="0070C0"/>
                </a:solidFill>
              </a:rPr>
              <a:t>DNBC: </a:t>
            </a:r>
            <a:endParaRPr lang="en-GB" sz="1050" b="1" dirty="0">
              <a:solidFill>
                <a:srgbClr val="0070C0"/>
              </a:solidFill>
            </a:endParaRPr>
          </a:p>
          <a:p>
            <a:r>
              <a:rPr lang="en-GB" sz="1050" dirty="0">
                <a:solidFill>
                  <a:srgbClr val="0070C0"/>
                </a:solidFill>
              </a:rPr>
              <a:t>Maximum ten</a:t>
            </a:r>
            <a:r>
              <a:rPr lang="en-GB" sz="1050" dirty="0" smtClean="0">
                <a:solidFill>
                  <a:srgbClr val="0070C0"/>
                </a:solidFill>
              </a:rPr>
              <a:t> </a:t>
            </a:r>
            <a:r>
              <a:rPr lang="en-GB" sz="1050" dirty="0">
                <a:solidFill>
                  <a:srgbClr val="0070C0"/>
                </a:solidFill>
              </a:rPr>
              <a:t>lines about the cohort. </a:t>
            </a:r>
          </a:p>
          <a:p>
            <a:r>
              <a:rPr lang="en-GB" sz="1050" dirty="0">
                <a:solidFill>
                  <a:srgbClr val="0070C0"/>
                </a:solidFill>
              </a:rPr>
              <a:t>Link to download codebooks/data </a:t>
            </a:r>
            <a:r>
              <a:rPr lang="en-GB" sz="1050" dirty="0" smtClean="0">
                <a:solidFill>
                  <a:srgbClr val="0070C0"/>
                </a:solidFill>
              </a:rPr>
              <a:t>dictionaries</a:t>
            </a:r>
            <a:r>
              <a:rPr lang="en-GB" sz="1050" dirty="0">
                <a:solidFill>
                  <a:srgbClr val="0070C0"/>
                </a:solidFill>
              </a:rPr>
              <a:t> </a:t>
            </a:r>
            <a:r>
              <a:rPr lang="en-GB" sz="1050" dirty="0" smtClean="0">
                <a:solidFill>
                  <a:srgbClr val="0070C0"/>
                </a:solidFill>
              </a:rPr>
              <a:t>and website.</a:t>
            </a:r>
            <a:endParaRPr lang="en-GB" sz="105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endParaRPr lang="en-GB" sz="1000" dirty="0">
              <a:solidFill>
                <a:srgbClr val="0070C0"/>
              </a:solidFill>
            </a:endParaRPr>
          </a:p>
          <a:p>
            <a:r>
              <a:rPr lang="en-GB" sz="1000" dirty="0" smtClean="0">
                <a:solidFill>
                  <a:srgbClr val="0070C0"/>
                </a:solidFill>
              </a:rPr>
              <a:t>….</a:t>
            </a:r>
            <a:endParaRPr lang="en-GB" sz="10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512" y="2451960"/>
            <a:ext cx="274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r>
              <a:rPr lang="en-GB" sz="1200" dirty="0">
                <a:solidFill>
                  <a:srgbClr val="0070C0"/>
                </a:solidFill>
              </a:rPr>
              <a:t>Meta variables 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r>
              <a:rPr lang="en-GB" sz="1200" dirty="0">
                <a:solidFill>
                  <a:srgbClr val="0070C0"/>
                </a:solidFill>
              </a:rPr>
              <a:t>Maternal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r>
              <a:rPr lang="en-GB" sz="1200" dirty="0">
                <a:solidFill>
                  <a:srgbClr val="0070C0"/>
                </a:solidFill>
              </a:rPr>
              <a:t>Paternal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r>
              <a:rPr lang="en-GB" sz="1200" dirty="0">
                <a:solidFill>
                  <a:srgbClr val="0070C0"/>
                </a:solidFill>
              </a:rPr>
              <a:t>Child characteristics </a:t>
            </a:r>
          </a:p>
          <a:p>
            <a:pPr>
              <a:buClr>
                <a:srgbClr val="FFC000"/>
              </a:buClr>
              <a:buSzPct val="125000"/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4"/>
              </a:buBlip>
            </a:pPr>
            <a:r>
              <a:rPr lang="en-GB" sz="1200" dirty="0">
                <a:solidFill>
                  <a:srgbClr val="0070C0"/>
                </a:solidFill>
              </a:rPr>
              <a:t>Household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30203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0684" y="2080747"/>
            <a:ext cx="2851842" cy="4075609"/>
            <a:chOff x="414957" y="2080747"/>
            <a:chExt cx="2851842" cy="4615617"/>
          </a:xfrm>
        </p:grpSpPr>
        <p:sp>
          <p:nvSpPr>
            <p:cNvPr id="14" name="TextBox 13"/>
            <p:cNvSpPr txBox="1"/>
            <p:nvPr/>
          </p:nvSpPr>
          <p:spPr>
            <a:xfrm>
              <a:off x="414957" y="2080747"/>
              <a:ext cx="2851842" cy="31370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Catalogue of variables </a:t>
              </a:r>
              <a:r>
                <a:rPr lang="en-GB" sz="1200" b="1" dirty="0" smtClean="0">
                  <a:solidFill>
                    <a:schemeClr val="bg1"/>
                  </a:solidFill>
                </a:rPr>
                <a:t>	</a:t>
              </a:r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4957" y="2357746"/>
              <a:ext cx="2844000" cy="43386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Up Arrow 12"/>
          <p:cNvSpPr/>
          <p:nvPr/>
        </p:nvSpPr>
        <p:spPr>
          <a:xfrm rot="18720000">
            <a:off x="6558214" y="625435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629024" y="1291874"/>
            <a:ext cx="5076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rgbClr val="0070C0"/>
                </a:solidFill>
              </a:rPr>
              <a:t>Short tutorial on </a:t>
            </a:r>
            <a:r>
              <a:rPr lang="en-GB" sz="1100" dirty="0" err="1" smtClean="0">
                <a:solidFill>
                  <a:srgbClr val="0070C0"/>
                </a:solidFill>
              </a:rPr>
              <a:t>DataSHIELD</a:t>
            </a:r>
            <a:r>
              <a:rPr lang="en-GB" sz="1100" dirty="0" smtClean="0">
                <a:solidFill>
                  <a:srgbClr val="0070C0"/>
                </a:solidFill>
              </a:rPr>
              <a:t> and links to relevant papers</a:t>
            </a:r>
            <a:endParaRPr lang="en-GB" sz="11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3512" y="2451960"/>
            <a:ext cx="274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Meta variables 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Maternal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Paternal characteristics</a:t>
            </a: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Child characteristics </a:t>
            </a:r>
          </a:p>
          <a:p>
            <a:pPr>
              <a:buClr>
                <a:srgbClr val="FFC000"/>
              </a:buClr>
              <a:buSzPct val="125000"/>
            </a:pPr>
            <a:endParaRPr lang="en-GB" sz="1200" dirty="0">
              <a:solidFill>
                <a:srgbClr val="0070C0"/>
              </a:solidFill>
            </a:endParaRPr>
          </a:p>
          <a:p>
            <a:pPr marL="171450" indent="-171450">
              <a:buClr>
                <a:srgbClr val="FFC000"/>
              </a:buClr>
              <a:buSzPct val="125000"/>
              <a:buBlip>
                <a:blip r:embed="rId3"/>
              </a:buBlip>
            </a:pPr>
            <a:r>
              <a:rPr lang="en-GB" sz="1200" dirty="0">
                <a:solidFill>
                  <a:srgbClr val="0070C0"/>
                </a:solidFill>
              </a:rPr>
              <a:t>Household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30481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7" y="1131683"/>
            <a:ext cx="2900509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900510" cy="4777253"/>
            <a:chOff x="398352" y="2080747"/>
            <a:chExt cx="2851842" cy="4777253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777253"/>
              <a:chOff x="414957" y="2080747"/>
              <a:chExt cx="2851842" cy="541022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51332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Paternal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0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>
                  <a:solidFill>
                    <a:srgbClr val="0070C0"/>
                  </a:solidFill>
                </a:rPr>
                <a:t>Health-related </a:t>
              </a:r>
              <a:r>
                <a:rPr lang="en-GB" sz="1000" dirty="0" smtClean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Lifestyle characteristics </a:t>
              </a:r>
              <a:endParaRPr lang="en-GB" sz="10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Child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>
                  <a:solidFill>
                    <a:srgbClr val="0070C0"/>
                  </a:solidFill>
                </a:rPr>
                <a:t>Birth outcomes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Socio-demographic </a:t>
              </a:r>
              <a:r>
                <a:rPr lang="en-GB" sz="10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Health-related </a:t>
              </a:r>
              <a:r>
                <a:rPr lang="en-GB" sz="10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000" dirty="0" smtClean="0">
                  <a:solidFill>
                    <a:srgbClr val="0070C0"/>
                  </a:solidFill>
                </a:rPr>
                <a:t>Exposures/lifestyle/environment</a:t>
              </a:r>
            </a:p>
            <a:p>
              <a:pPr marL="180975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000" dirty="0" smtClean="0">
                  <a:solidFill>
                    <a:srgbClr val="0070C0"/>
                  </a:solidFill>
                </a:rPr>
                <a:t>Household characteristics  </a:t>
              </a: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0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1950" lvl="1" indent="-180975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  <a:tabLst>
                  <a:tab pos="85725" algn="l"/>
                </a:tabLst>
              </a:pPr>
              <a:r>
                <a:rPr lang="en-GB" sz="1000" dirty="0" smtClean="0">
                  <a:solidFill>
                    <a:srgbClr val="0070C0"/>
                  </a:solidFill>
                </a:rPr>
                <a:t>Exposures/environment </a:t>
              </a:r>
              <a:endParaRPr lang="en-GB" sz="10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1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5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235398" y="1131683"/>
            <a:ext cx="2879277" cy="6106203"/>
            <a:chOff x="235398" y="1131683"/>
            <a:chExt cx="2851842" cy="6106203"/>
          </a:xfrm>
        </p:grpSpPr>
        <p:grpSp>
          <p:nvGrpSpPr>
            <p:cNvPr id="16" name="Group 15"/>
            <p:cNvGrpSpPr/>
            <p:nvPr/>
          </p:nvGrpSpPr>
          <p:grpSpPr>
            <a:xfrm>
              <a:off x="235398" y="1131683"/>
              <a:ext cx="2851842" cy="760491"/>
              <a:chOff x="398352" y="1131683"/>
              <a:chExt cx="2851842" cy="760491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398352" y="1131683"/>
                <a:ext cx="2851842" cy="760491"/>
                <a:chOff x="398352" y="1131683"/>
                <a:chExt cx="2851842" cy="760491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398352" y="1131683"/>
                  <a:ext cx="2851842" cy="276999"/>
                </a:xfrm>
                <a:prstGeom prst="rect">
                  <a:avLst/>
                </a:prstGeom>
                <a:solidFill>
                  <a:srgbClr val="0070C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b="1" dirty="0" smtClean="0">
                      <a:solidFill>
                        <a:schemeClr val="bg1"/>
                      </a:solidFill>
                    </a:rPr>
                    <a:t>Search</a:t>
                  </a:r>
                  <a:endParaRPr lang="en-GB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98352" y="1408682"/>
                  <a:ext cx="2844000" cy="48349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516048" y="1539089"/>
                <a:ext cx="1729211" cy="2616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Search variables</a:t>
                </a:r>
                <a:endParaRPr lang="en-GB" sz="11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35398" y="2080747"/>
              <a:ext cx="2851842" cy="5157139"/>
              <a:chOff x="398352" y="2080747"/>
              <a:chExt cx="2851842" cy="515713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98352" y="2080747"/>
                <a:ext cx="2851842" cy="4365319"/>
                <a:chOff x="414957" y="2080747"/>
                <a:chExt cx="2851842" cy="4943713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414957" y="2080747"/>
                  <a:ext cx="2851842" cy="313701"/>
                </a:xfrm>
                <a:prstGeom prst="rect">
                  <a:avLst/>
                </a:prstGeom>
                <a:solidFill>
                  <a:srgbClr val="0070C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bg1"/>
                      </a:solidFill>
                    </a:rPr>
                    <a:t>Catalogue of variables </a:t>
                  </a:r>
                  <a:r>
                    <a:rPr lang="en-GB" sz="1200" b="1" dirty="0" smtClean="0">
                      <a:solidFill>
                        <a:schemeClr val="bg1"/>
                      </a:solidFill>
                    </a:rPr>
                    <a:t>	</a:t>
                  </a:r>
                  <a:endParaRPr lang="en-GB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414957" y="2357745"/>
                  <a:ext cx="2844000" cy="4666715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16466" y="2451960"/>
                <a:ext cx="2833728" cy="4785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Clr>
                    <a:srgbClr val="FFC000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Meta variables</a:t>
                </a:r>
              </a:p>
              <a:p>
                <a:pPr marL="171450" indent="-171450">
                  <a:spcAft>
                    <a:spcPts val="600"/>
                  </a:spcAft>
                  <a:buClr>
                    <a:srgbClr val="FFC000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Maternal characteristics</a:t>
                </a:r>
              </a:p>
              <a:p>
                <a:pPr marL="360000" lvl="1" indent="-171450">
                  <a:spcAft>
                    <a:spcPts val="600"/>
                  </a:spcAft>
                  <a:buClr>
                    <a:srgbClr val="FFC000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Socio-demographic characteristics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Cohabitation status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Maternal occupation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Maternal </a:t>
                </a:r>
                <a:r>
                  <a:rPr lang="en-GB" sz="1100" dirty="0" smtClean="0">
                    <a:solidFill>
                      <a:srgbClr val="0070C0"/>
                    </a:solidFill>
                  </a:rPr>
                  <a:t>employment</a:t>
                </a:r>
                <a:endParaRPr lang="en-GB" sz="1100" dirty="0">
                  <a:solidFill>
                    <a:srgbClr val="0070C0"/>
                  </a:solidFill>
                </a:endParaRP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Maternal </a:t>
                </a:r>
                <a:r>
                  <a:rPr lang="en-GB" sz="1100" dirty="0" smtClean="0">
                    <a:solidFill>
                      <a:srgbClr val="0070C0"/>
                    </a:solidFill>
                  </a:rPr>
                  <a:t>education</a:t>
                </a:r>
                <a:endParaRPr lang="en-GB" sz="1100" dirty="0">
                  <a:solidFill>
                    <a:srgbClr val="0070C0"/>
                  </a:solidFill>
                </a:endParaRP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Country </a:t>
                </a:r>
                <a:r>
                  <a:rPr lang="en-GB" sz="1100" dirty="0">
                    <a:solidFill>
                      <a:srgbClr val="0070C0"/>
                    </a:solidFill>
                  </a:rPr>
                  <a:t>of birth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Ethnicity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Maternal </a:t>
                </a:r>
                <a:r>
                  <a:rPr lang="en-GB" sz="1100" dirty="0">
                    <a:solidFill>
                      <a:srgbClr val="0070C0"/>
                    </a:solidFill>
                  </a:rPr>
                  <a:t>age at birth</a:t>
                </a:r>
              </a:p>
              <a:p>
                <a:pPr marL="628650" lvl="1" indent="-171450">
                  <a:buClr>
                    <a:schemeClr val="bg2"/>
                  </a:buClr>
                  <a:buSzPct val="125000"/>
                  <a:buFont typeface="Microsoft New Tai Lue" pitchFamily="34" charset="0"/>
                  <a:buChar char="◼"/>
                </a:pPr>
                <a:r>
                  <a:rPr lang="en-GB" sz="1100" dirty="0">
                    <a:solidFill>
                      <a:srgbClr val="0070C0"/>
                    </a:solidFill>
                  </a:rPr>
                  <a:t>Maternal death</a:t>
                </a:r>
              </a:p>
              <a:p>
                <a:pPr marL="360000" lvl="1" indent="-171450">
                  <a:spcBef>
                    <a:spcPts val="600"/>
                  </a:spcBef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Health-related characteristics</a:t>
                </a:r>
              </a:p>
              <a:p>
                <a:pPr marL="360000" lvl="1" indent="-171450"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Lifestyle characteristics</a:t>
                </a:r>
              </a:p>
              <a:p>
                <a:pPr marL="360000" lvl="1" indent="-171450"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Obstetric characteristics </a:t>
                </a:r>
              </a:p>
              <a:p>
                <a:pPr marL="171450" indent="-171450">
                  <a:spcBef>
                    <a:spcPts val="600"/>
                  </a:spcBef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Paternal characteristics</a:t>
                </a:r>
              </a:p>
              <a:p>
                <a:pPr marL="171450" indent="-171450"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Child characteristics  </a:t>
                </a:r>
              </a:p>
              <a:p>
                <a:pPr marL="171450" indent="-171450">
                  <a:spcAft>
                    <a:spcPts val="600"/>
                  </a:spcAft>
                  <a:buClr>
                    <a:srgbClr val="FFCD2F"/>
                  </a:buClr>
                  <a:buSzPct val="125000"/>
                  <a:buBlip>
                    <a:blip r:embed="rId3"/>
                  </a:buBlip>
                </a:pPr>
                <a:r>
                  <a:rPr lang="en-GB" sz="1100" dirty="0" smtClean="0">
                    <a:solidFill>
                      <a:srgbClr val="0070C0"/>
                    </a:solidFill>
                  </a:rPr>
                  <a:t>Household </a:t>
                </a:r>
                <a:r>
                  <a:rPr lang="en-GB" sz="1100" dirty="0">
                    <a:solidFill>
                      <a:srgbClr val="0070C0"/>
                    </a:solidFill>
                  </a:rPr>
                  <a:t>characteristics  </a:t>
                </a:r>
              </a:p>
              <a:p>
                <a:pPr>
                  <a:spcAft>
                    <a:spcPts val="600"/>
                  </a:spcAft>
                  <a:buClr>
                    <a:srgbClr val="FFCD2F"/>
                  </a:buClr>
                  <a:buSzPct val="125000"/>
                </a:pPr>
                <a:endParaRPr lang="en-GB" sz="1100" dirty="0">
                  <a:solidFill>
                    <a:srgbClr val="0070C0"/>
                  </a:solidFill>
                </a:endParaRPr>
              </a:p>
              <a:p>
                <a:pPr>
                  <a:buClr>
                    <a:srgbClr val="FFC000"/>
                  </a:buClr>
                </a:pPr>
                <a:endParaRPr lang="en-GB" sz="1200" dirty="0" smtClean="0">
                  <a:solidFill>
                    <a:srgbClr val="0070C0"/>
                  </a:solidFill>
                </a:endParaRPr>
              </a:p>
              <a:p>
                <a:pPr>
                  <a:buClr>
                    <a:srgbClr val="FFC000"/>
                  </a:buClr>
                </a:pPr>
                <a:endParaRPr lang="en-GB" sz="1200" dirty="0" smtClean="0">
                  <a:solidFill>
                    <a:srgbClr val="0070C0"/>
                  </a:solidFill>
                </a:endParaRPr>
              </a:p>
              <a:p>
                <a:pPr marL="171450" indent="-171450">
                  <a:buClr>
                    <a:srgbClr val="FFC000"/>
                  </a:buClr>
                  <a:buFont typeface="Wingdings" pitchFamily="2" charset="2"/>
                  <a:buChar char="q"/>
                </a:pPr>
                <a:endParaRPr lang="en-GB" sz="1200" dirty="0" smtClean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987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 smtClean="0">
                    <a:solidFill>
                      <a:schemeClr val="bg1"/>
                    </a:solidFill>
                  </a:rPr>
                  <a:t>Search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 smtClean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  <a:endParaRPr lang="en-GB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741640"/>
            <a:chOff x="398352" y="2080747"/>
            <a:chExt cx="2851842" cy="4741640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453404"/>
              <a:chOff x="414957" y="2080747"/>
              <a:chExt cx="2851842" cy="504346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</a:t>
                </a:r>
                <a:r>
                  <a:rPr lang="en-GB" sz="1200" b="1" dirty="0" smtClean="0">
                    <a:solidFill>
                      <a:schemeClr val="bg1"/>
                    </a:solidFill>
                  </a:rPr>
                  <a:t>	</a:t>
                </a:r>
                <a:endParaRPr lang="en-GB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5"/>
                <a:ext cx="2844000" cy="47664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370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>
                  <a:solidFill>
                    <a:srgbClr val="0070C0"/>
                  </a:solidFill>
                </a:rPr>
                <a:t>Cohabitation status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occupation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employment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education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 smtClean="0">
                  <a:solidFill>
                    <a:srgbClr val="0070C0"/>
                  </a:solidFill>
                </a:rPr>
                <a:t>Country </a:t>
              </a:r>
              <a:r>
                <a:rPr lang="en-GB" sz="1100" dirty="0">
                  <a:solidFill>
                    <a:srgbClr val="0070C0"/>
                  </a:solidFill>
                </a:rPr>
                <a:t>of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Ethnicity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age at birth</a:t>
              </a:r>
            </a:p>
            <a:p>
              <a:pPr marL="628650" lvl="1" indent="-171450">
                <a:buClr>
                  <a:schemeClr val="bg2"/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Maternal death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Health-related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Obstetric characteristics 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 smtClean="0">
                  <a:solidFill>
                    <a:srgbClr val="0070C0"/>
                  </a:solidFill>
                </a:rPr>
                <a:t>Paternal </a:t>
              </a:r>
              <a:r>
                <a:rPr lang="en-GB" sz="1100" dirty="0">
                  <a:solidFill>
                    <a:srgbClr val="0070C0"/>
                  </a:solidFill>
                </a:rPr>
                <a:t>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>
                <a:buClr>
                  <a:srgbClr val="FFC000"/>
                </a:buClr>
              </a:pPr>
              <a:endParaRPr lang="en-GB" sz="1200" dirty="0" smtClean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 smtClean="0">
                <a:solidFill>
                  <a:srgbClr val="0070C0"/>
                </a:solidFill>
              </a:endParaRPr>
            </a:p>
          </p:txBody>
        </p:sp>
      </p:grpSp>
      <p:sp>
        <p:nvSpPr>
          <p:cNvPr id="2" name="Up Arrow 1"/>
          <p:cNvSpPr/>
          <p:nvPr/>
        </p:nvSpPr>
        <p:spPr>
          <a:xfrm rot="18720000">
            <a:off x="2271187" y="3279599"/>
            <a:ext cx="108642" cy="14485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04873"/>
              </p:ext>
            </p:extLst>
          </p:nvPr>
        </p:nvGraphicFramePr>
        <p:xfrm>
          <a:off x="3171098" y="1408682"/>
          <a:ext cx="5620476" cy="2479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114"/>
                <a:gridCol w="1761288"/>
                <a:gridCol w="533400"/>
                <a:gridCol w="714375"/>
                <a:gridCol w="895350"/>
                <a:gridCol w="742949"/>
              </a:tblGrid>
              <a:tr h="248668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VARIABLE(S)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Label 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Values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Data type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Comments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at</a:t>
                      </a:r>
                      <a:r>
                        <a:rPr lang="en-US" sz="700" b="1" baseline="0" dirty="0" smtClean="0">
                          <a:solidFill>
                            <a:srgbClr val="0070C0"/>
                          </a:solidFill>
                        </a:rPr>
                        <a:t> birth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 year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Complete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2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Partial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285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baseline="0" dirty="0" smtClean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Cohabitation status of the mother </a:t>
                      </a:r>
                      <a:r>
                        <a:rPr lang="en-US" sz="700" b="1" dirty="0" smtClean="0">
                          <a:solidFill>
                            <a:srgbClr val="0070C0"/>
                          </a:solidFill>
                        </a:rPr>
                        <a:t>when child aged 18 years</a:t>
                      </a:r>
                      <a:r>
                        <a:rPr lang="en-US" sz="700" dirty="0" smtClean="0">
                          <a:solidFill>
                            <a:srgbClr val="0070C0"/>
                          </a:solidFill>
                        </a:rPr>
                        <a:t>: living with the biological father of index child</a:t>
                      </a:r>
                      <a:endParaRPr lang="en-GB" sz="700" dirty="0"/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0: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No </a:t>
                      </a:r>
                    </a:p>
                    <a:p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1: Yes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Binary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Not</a:t>
                      </a:r>
                      <a:r>
                        <a:rPr lang="en-GB" sz="700" baseline="0" dirty="0" smtClean="0">
                          <a:solidFill>
                            <a:srgbClr val="0070C0"/>
                          </a:solidFill>
                        </a:rPr>
                        <a:t> harmonised 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71098" y="1009650"/>
            <a:ext cx="2953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rgbClr val="0070C0"/>
                </a:solidFill>
              </a:rPr>
              <a:t>Maternal cohabitations status </a:t>
            </a:r>
            <a:endParaRPr lang="en-GB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706534"/>
              </p:ext>
            </p:extLst>
          </p:nvPr>
        </p:nvGraphicFramePr>
        <p:xfrm>
          <a:off x="3171098" y="4358541"/>
          <a:ext cx="5058502" cy="1740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8452"/>
                <a:gridCol w="533400"/>
                <a:gridCol w="456672"/>
                <a:gridCol w="536663"/>
                <a:gridCol w="536663"/>
                <a:gridCol w="536663"/>
                <a:gridCol w="536663"/>
                <a:gridCol w="536663"/>
                <a:gridCol w="536663"/>
              </a:tblGrid>
              <a:tr h="261084">
                <a:tc gridSpan="9">
                  <a:txBody>
                    <a:bodyPr/>
                    <a:lstStyle/>
                    <a:p>
                      <a:pPr algn="ctr"/>
                      <a:endParaRPr lang="en-GB" sz="700" b="1" dirty="0" smtClean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HARMONISATION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1976">
                <a:tc>
                  <a:txBody>
                    <a:bodyPr/>
                    <a:lstStyle/>
                    <a:p>
                      <a:pPr algn="l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 smtClean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ALSPAC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BIB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CHOP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DNBC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EDEN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ELFE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GECKO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 smtClean="0">
                          <a:solidFill>
                            <a:srgbClr val="0070C0"/>
                          </a:solidFill>
                        </a:rPr>
                        <a:t>……..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7708">
                <a:tc>
                  <a:txBody>
                    <a:bodyPr/>
                    <a:lstStyle/>
                    <a:p>
                      <a:r>
                        <a:rPr lang="en-GB" sz="700" dirty="0" err="1" smtClean="0">
                          <a:solidFill>
                            <a:srgbClr val="0070C0"/>
                          </a:solidFill>
                        </a:rPr>
                        <a:t>cohab_b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658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cohab_2y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…..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 smtClean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18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smtClean="0">
                          <a:solidFill>
                            <a:srgbClr val="0070C0"/>
                          </a:solidFill>
                        </a:rPr>
                        <a:t>cohab_18y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900" dirty="0" smtClean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a-DK" sz="900" dirty="0">
                        <a:solidFill>
                          <a:srgbClr val="00009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7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87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1_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4_3_ENG_small.potx" id="{7372F832-0FEC-4AE6-91CC-93C5EF5800A9}" vid="{D093ABB3-BDDF-4E0E-96BC-BAAD417507AE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4_3_ENG_small.potx" id="{7372F832-0FEC-4AE6-91CC-93C5EF5800A9}" vid="{D093ABB3-BDDF-4E0E-96BC-BAAD417507A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2140</Words>
  <Application>Microsoft Office PowerPoint</Application>
  <PresentationFormat>On-screen Show (4:3)</PresentationFormat>
  <Paragraphs>1044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blank</vt:lpstr>
      <vt:lpstr>1_Brugerdefineret design</vt:lpstr>
      <vt:lpstr>Custom Design</vt:lpstr>
      <vt:lpstr>Brugerdefineret design</vt:lpstr>
      <vt:lpstr>  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points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2017-06-23T08:11:16Z</dcterms:created>
  <dcterms:modified xsi:type="dcterms:W3CDTF">2017-11-27T09:31:32Z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